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0"/>
  </p:notesMasterIdLst>
  <p:sldIdLst>
    <p:sldId id="466" r:id="rId3"/>
    <p:sldId id="321" r:id="rId4"/>
    <p:sldId id="336" r:id="rId5"/>
    <p:sldId id="339" r:id="rId6"/>
    <p:sldId id="337" r:id="rId7"/>
    <p:sldId id="340" r:id="rId8"/>
    <p:sldId id="4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712" autoAdjust="0"/>
  </p:normalViewPr>
  <p:slideViewPr>
    <p:cSldViewPr snapToGrid="0">
      <p:cViewPr varScale="1">
        <p:scale>
          <a:sx n="89" d="100"/>
          <a:sy n="89" d="100"/>
        </p:scale>
        <p:origin x="1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ED1D1-E0E6-4814-A858-944A9D1CA65C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B299-7214-439F-B0EB-0F987451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4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BCC1-6EC5-EF47-8502-427750215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onomacountywater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facebook.com/sonomacountywater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CWA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scwa.ca.gov" TargetMode="External"/><Relationship Id="rId4" Type="http://schemas.openxmlformats.org/officeDocument/2006/relationships/hyperlink" Target="https://www.linkedin.com/company/sonomacountywateragency/" TargetMode="Externa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9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1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0F9B-BAF6-E246-8A30-B0CC939026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09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96727" y="1"/>
            <a:ext cx="489527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Shape 6"/>
          <p:cNvSpPr txBox="1">
            <a:spLocks noGrp="1"/>
          </p:cNvSpPr>
          <p:nvPr>
            <p:ph type="title"/>
          </p:nvPr>
        </p:nvSpPr>
        <p:spPr>
          <a:xfrm>
            <a:off x="744314" y="2543431"/>
            <a:ext cx="5815527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idx="1"/>
          </p:nvPr>
        </p:nvSpPr>
        <p:spPr>
          <a:xfrm>
            <a:off x="723514" y="3345427"/>
            <a:ext cx="5828047" cy="1342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 cap="all" spc="100">
                <a:solidFill>
                  <a:schemeClr val="bg1"/>
                </a:solidFill>
                <a:latin typeface="Arial"/>
              </a:defRPr>
            </a:lvl1pPr>
            <a:lvl2pPr>
              <a:defRPr sz="1400" cap="all" spc="100">
                <a:solidFill>
                  <a:schemeClr val="bg1"/>
                </a:solidFill>
                <a:latin typeface="Arial"/>
              </a:defRPr>
            </a:lvl2pPr>
            <a:lvl3pPr>
              <a:defRPr sz="1400" cap="all" spc="100">
                <a:solidFill>
                  <a:schemeClr val="bg1"/>
                </a:solidFill>
                <a:latin typeface="Arial"/>
              </a:defRPr>
            </a:lvl3pPr>
            <a:lvl4pPr>
              <a:defRPr sz="1400" cap="all" spc="100">
                <a:solidFill>
                  <a:schemeClr val="bg1"/>
                </a:solidFill>
                <a:latin typeface="Arial"/>
              </a:defRPr>
            </a:lvl4pPr>
            <a:lvl5pPr>
              <a:defRPr sz="1400" cap="all" spc="100">
                <a:solidFill>
                  <a:schemeClr val="bg1"/>
                </a:solidFill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631154" y="5033963"/>
            <a:ext cx="3678381" cy="1143000"/>
          </a:xfrm>
        </p:spPr>
        <p:txBody>
          <a:bodyPr/>
          <a:lstStyle>
            <a:lvl1pPr algn="r"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facebook-white@2x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3" y="6255498"/>
            <a:ext cx="231472" cy="171814"/>
          </a:xfrm>
          <a:prstGeom prst="rect">
            <a:avLst/>
          </a:prstGeom>
        </p:spPr>
      </p:pic>
      <p:pic>
        <p:nvPicPr>
          <p:cNvPr id="12" name="Picture 11" descr="linkedin-white@2x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60" y="6255307"/>
            <a:ext cx="231472" cy="173602"/>
          </a:xfrm>
          <a:prstGeom prst="rect">
            <a:avLst/>
          </a:prstGeom>
        </p:spPr>
      </p:pic>
      <p:pic>
        <p:nvPicPr>
          <p:cNvPr id="13" name="Picture 12" descr="twitter-white@2x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4" y="6256903"/>
            <a:ext cx="231472" cy="173602"/>
          </a:xfrm>
          <a:prstGeom prst="rect">
            <a:avLst/>
          </a:prstGeom>
        </p:spPr>
      </p:pic>
      <p:pic>
        <p:nvPicPr>
          <p:cNvPr id="14" name="Picture 13" descr="Asset 1@3x.png">
            <a:hlinkClick r:id="rId8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00" y="6258104"/>
            <a:ext cx="231552" cy="17366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007803" y="6168557"/>
            <a:ext cx="245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Source Sans Pro"/>
              </a:rPr>
              <a:t>sonomawater.ca.gov</a:t>
            </a:r>
          </a:p>
        </p:txBody>
      </p:sp>
      <p:sp>
        <p:nvSpPr>
          <p:cNvPr id="4" name="Rectangle 3">
            <a:hlinkClick r:id="rId10"/>
          </p:cNvPr>
          <p:cNvSpPr/>
          <p:nvPr userDrawn="1"/>
        </p:nvSpPr>
        <p:spPr>
          <a:xfrm>
            <a:off x="2104572" y="6204857"/>
            <a:ext cx="2189237" cy="263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14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1"/>
          <p:cNvPicPr preferRelativeResize="0"/>
          <p:nvPr userDrawn="1"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179" y="6719455"/>
            <a:ext cx="12238180" cy="18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338" y="6087111"/>
            <a:ext cx="1327356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59F7-A0C7-6C43-8291-6C0B6620FCB5}" type="datetimeFigureOut"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5707" y="6087111"/>
            <a:ext cx="424688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507" y="6087111"/>
            <a:ext cx="312928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0F9B-BAF6-E246-8A30-B0CC939026C3}" type="slidenum">
              <a:t>‹#›</a:t>
            </a:fld>
            <a:endParaRPr lang="en-US"/>
          </a:p>
        </p:txBody>
      </p:sp>
      <p:pic>
        <p:nvPicPr>
          <p:cNvPr id="8" name="Shape 63"/>
          <p:cNvPicPr preferRelativeResize="0"/>
          <p:nvPr userDrawn="1"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83" y="6024801"/>
            <a:ext cx="1746045" cy="48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7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" name="Shape 55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03" y="679800"/>
            <a:ext cx="2829800" cy="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3522" y="2543431"/>
            <a:ext cx="5815527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/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615757" y="5296593"/>
            <a:ext cx="5828047" cy="90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Source Sans Pro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en-US" sz="100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701963" y="3424382"/>
            <a:ext cx="5855856" cy="201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3430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chemeClr val="l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Source Sans Pro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Image: A river flows through tree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/>
          <a:stretch/>
        </p:blipFill>
        <p:spPr>
          <a:xfrm>
            <a:off x="6416040" y="0"/>
            <a:ext cx="4251960" cy="69037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Supply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082235" y="5033963"/>
            <a:ext cx="3313121" cy="1143000"/>
          </a:xfrm>
        </p:spPr>
        <p:txBody>
          <a:bodyPr/>
          <a:lstStyle/>
          <a:p>
            <a:r>
              <a:rPr lang="en-US" dirty="0"/>
              <a:t>Don Seymour, P.E.</a:t>
            </a:r>
          </a:p>
          <a:p>
            <a:r>
              <a:rPr lang="en-US" dirty="0"/>
              <a:t>Water Agency Principal Engineer</a:t>
            </a:r>
          </a:p>
          <a:p>
            <a:r>
              <a:rPr lang="en-US" dirty="0"/>
              <a:t>Donald.Seymour@scwa.ca.gov</a:t>
            </a:r>
          </a:p>
        </p:txBody>
      </p:sp>
    </p:spTree>
    <p:extLst>
      <p:ext uri="{BB962C8B-B14F-4D97-AF65-F5344CB8AC3E}">
        <p14:creationId xmlns:p14="http://schemas.microsoft.com/office/powerpoint/2010/main" val="221457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274638"/>
            <a:ext cx="8094663" cy="774700"/>
          </a:xfrm>
        </p:spPr>
        <p:txBody>
          <a:bodyPr/>
          <a:lstStyle/>
          <a:p>
            <a:pPr algn="ctr"/>
            <a:r>
              <a:rPr lang="en-US" sz="2800" i="1" dirty="0">
                <a:latin typeface="+mn-lt"/>
              </a:rPr>
              <a:t>Russian River Reservoirs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5904" y="1289959"/>
            <a:ext cx="87462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Dual Purpose Facilities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-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Flood Protection (USACE)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-  Water Supply (Sonoma Water)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-  Operations Dictated by Storage Levels 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Relative to “Rule Curve”</a:t>
            </a:r>
          </a:p>
          <a:p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Lake Mendocino (Coyote Valley Dam)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Flood Control Pool: 48,100 AF 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Water Supply Pool: 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Nov.  –  March    68,400 AF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May – October  111,000 AF</a:t>
            </a:r>
          </a:p>
          <a:p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Lake Sonoma (Warm Springs Dam)</a:t>
            </a:r>
            <a:b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Flood Control Pool:136,000 AF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Water Supply Pool: 245,000 AF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Map of the Russian River reservoirs with arrows pointing to Lake Mendocino and Lake Sonoma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23" y="1311513"/>
            <a:ext cx="3673928" cy="5143500"/>
          </a:xfrm>
          <a:prstGeom prst="rect">
            <a:avLst/>
          </a:prstGeom>
        </p:spPr>
      </p:pic>
      <p:sp>
        <p:nvSpPr>
          <p:cNvPr id="6" name="Donut 5" descr="Arrow pointing to Lake Mendocino&#10;"/>
          <p:cNvSpPr/>
          <p:nvPr/>
        </p:nvSpPr>
        <p:spPr>
          <a:xfrm>
            <a:off x="8191337" y="2182881"/>
            <a:ext cx="400050" cy="400050"/>
          </a:xfrm>
          <a:prstGeom prst="donut">
            <a:avLst>
              <a:gd name="adj" fmla="val 69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591387" y="235433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20012" y="2197612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Lake Mendocino</a:t>
            </a:r>
          </a:p>
        </p:txBody>
      </p:sp>
      <p:sp>
        <p:nvSpPr>
          <p:cNvPr id="9" name="Donut 8" descr="Area of Lake Sonoma highlighted"/>
          <p:cNvSpPr/>
          <p:nvPr/>
        </p:nvSpPr>
        <p:spPr>
          <a:xfrm>
            <a:off x="8434510" y="4144840"/>
            <a:ext cx="514350" cy="514350"/>
          </a:xfrm>
          <a:prstGeom prst="donut">
            <a:avLst>
              <a:gd name="adj" fmla="val 46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948862" y="4373440"/>
            <a:ext cx="7640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05224" y="4214958"/>
            <a:ext cx="91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Lake Sonoma</a:t>
            </a:r>
          </a:p>
        </p:txBody>
      </p:sp>
    </p:spTree>
    <p:extLst>
      <p:ext uri="{BB962C8B-B14F-4D97-AF65-F5344CB8AC3E}">
        <p14:creationId xmlns:p14="http://schemas.microsoft.com/office/powerpoint/2010/main" val="385032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Graph showing Lake Mendocino storage between 2014 and 2022. 2022 storage levels are second lowest of the range, above 2021 but closely under 2014 levels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65001"/>
            <a:ext cx="8090415" cy="62516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ABC6D-CC42-4821-BD80-C9021B3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9011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Lake Mendocino Storage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29" descr="Graph showing Lake Mendocino stor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65001"/>
            <a:ext cx="8090414" cy="6251684"/>
          </a:xfrm>
          <a:prstGeom prst="rect">
            <a:avLst/>
          </a:prstGeom>
        </p:spPr>
      </p:pic>
      <p:pic>
        <p:nvPicPr>
          <p:cNvPr id="6" name="Content Placeholder 29" descr="Graph depicting Lake Mendocino storage between 2014 and 2022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1" y="465001"/>
            <a:ext cx="8090414" cy="62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Graph showing Lake Mendocino storage between Oct 2019 and June 2022 and the 30-year average for 1992-2021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65001"/>
            <a:ext cx="8090414" cy="62516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ABC6D-CC42-4821-BD80-C9021B3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9011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Lake Mendocino Storage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Graph showing Lake Sonoma storage between 2014 and 20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65001"/>
            <a:ext cx="8090414" cy="6251684"/>
          </a:xfrm>
        </p:spPr>
      </p:pic>
      <p:pic>
        <p:nvPicPr>
          <p:cNvPr id="5" name="Content Placeholder 29" descr="Graph showing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65001"/>
            <a:ext cx="8090414" cy="6251683"/>
          </a:xfrm>
          <a:prstGeom prst="rect">
            <a:avLst/>
          </a:prstGeom>
        </p:spPr>
      </p:pic>
      <p:pic>
        <p:nvPicPr>
          <p:cNvPr id="6" name="Content Placeholder 29" descr="Graph showing Lake Sonoma storage between 2014 and 2022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1" y="465001"/>
            <a:ext cx="8090413" cy="62516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ABC6D-CC42-4821-BD80-C9021B3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9011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Lake Sonoma Storage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Graph showing Lake Sonoma Storage between October 2019 and June 2022. Also shows 30 year average between 1992-2021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92" y="465001"/>
            <a:ext cx="8090414" cy="625168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7ABC6D-CC42-4821-BD80-C9021B3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9011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Lake Sonoma Storage</a:t>
            </a:r>
            <a:endParaRPr lang="en-US" sz="3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showing the Russian River watershed. ">
            <a:extLst>
              <a:ext uri="{FF2B5EF4-FFF2-40B4-BE49-F238E27FC236}">
                <a16:creationId xmlns:a16="http://schemas.microsoft.com/office/drawing/2014/main" id="{F8AB9450-DD7D-45AE-8E5E-6857F80C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15" y="0"/>
            <a:ext cx="5059620" cy="6612255"/>
          </a:xfrm>
          <a:prstGeom prst="rect">
            <a:avLst/>
          </a:prstGeom>
        </p:spPr>
      </p:pic>
      <p:sp>
        <p:nvSpPr>
          <p:cNvPr id="5" name="Title 4" descr="Russian River watershed&#10;">
            <a:extLst>
              <a:ext uri="{FF2B5EF4-FFF2-40B4-BE49-F238E27FC236}">
                <a16:creationId xmlns:a16="http://schemas.microsoft.com/office/drawing/2014/main" id="{A5A8A5B4-41CC-4537-A3BF-D69B3E8A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858000"/>
            <a:ext cx="10363200" cy="1362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Russian River Watershed</a:t>
            </a:r>
          </a:p>
        </p:txBody>
      </p:sp>
    </p:spTree>
    <p:extLst>
      <p:ext uri="{BB962C8B-B14F-4D97-AF65-F5344CB8AC3E}">
        <p14:creationId xmlns:p14="http://schemas.microsoft.com/office/powerpoint/2010/main" val="354094305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138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Source Sans Pro</vt:lpstr>
      <vt:lpstr>1_Custom Design</vt:lpstr>
      <vt:lpstr>Simple Light</vt:lpstr>
      <vt:lpstr>Water Supply Update</vt:lpstr>
      <vt:lpstr>Russian River Reservoirs</vt:lpstr>
      <vt:lpstr>Lake Mendocino Storage</vt:lpstr>
      <vt:lpstr>Lake Mendocino Storage</vt:lpstr>
      <vt:lpstr>Lake Sonoma Storage</vt:lpstr>
      <vt:lpstr>Lake Sonoma Storage</vt:lpstr>
      <vt:lpstr>Russian River Watershed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Jasperse</dc:creator>
  <cp:lastModifiedBy>Stuart Tiffen</cp:lastModifiedBy>
  <cp:revision>43</cp:revision>
  <dcterms:created xsi:type="dcterms:W3CDTF">2021-08-05T22:24:01Z</dcterms:created>
  <dcterms:modified xsi:type="dcterms:W3CDTF">2022-06-06T23:59:57Z</dcterms:modified>
</cp:coreProperties>
</file>