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4"/>
    <p:sldMasterId id="2147483673" r:id="rId5"/>
    <p:sldMasterId id="2147483660" r:id="rId6"/>
    <p:sldMasterId id="2147483675" r:id="rId7"/>
  </p:sldMasterIdLst>
  <p:notesMasterIdLst>
    <p:notesMasterId r:id="rId14"/>
  </p:notesMasterIdLst>
  <p:sldIdLst>
    <p:sldId id="527" r:id="rId8"/>
    <p:sldId id="525" r:id="rId9"/>
    <p:sldId id="537" r:id="rId10"/>
    <p:sldId id="538" r:id="rId11"/>
    <p:sldId id="539" r:id="rId12"/>
    <p:sldId id="324" r:id="rId13"/>
  </p:sldIdLst>
  <p:sldSz cx="9144000" cy="6858000" type="screen4x3"/>
  <p:notesSz cx="7010400" cy="9296400"/>
  <p:embeddedFontLst>
    <p:embeddedFont>
      <p:font typeface="Calibri" panose="020F0502020204030204" pitchFamily="34" charset="0"/>
      <p:regular r:id="rId15"/>
      <p:bold r:id="rId16"/>
      <p:italic r:id="rId17"/>
      <p:boldItalic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10" autoAdjust="0"/>
  </p:normalViewPr>
  <p:slideViewPr>
    <p:cSldViewPr snapToGrid="0">
      <p:cViewPr varScale="1">
        <p:scale>
          <a:sx n="97" d="100"/>
          <a:sy n="97" d="100"/>
        </p:scale>
        <p:origin x="34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6136607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endParaRPr lang="en-US" sz="1400" dirty="0"/>
          </a:p>
        </p:txBody>
      </p:sp>
    </p:spTree>
    <p:extLst>
      <p:ext uri="{BB962C8B-B14F-4D97-AF65-F5344CB8AC3E}">
        <p14:creationId xmlns:p14="http://schemas.microsoft.com/office/powerpoint/2010/main" val="361763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defTabSz="931774">
              <a:buNone/>
              <a:defRPr/>
            </a:pPr>
            <a:r>
              <a:rPr lang="en-US" sz="1200" dirty="0"/>
              <a:t>Before  _______________   provides an update on conditions, as your Director of Emergency Management, I would like to underscore the first two discussion points.</a:t>
            </a:r>
          </a:p>
          <a:p>
            <a:pPr marL="465887" indent="-304121" defTabSz="931774">
              <a:buFontTx/>
              <a:buChar char="-"/>
              <a:defRPr/>
            </a:pPr>
            <a:r>
              <a:rPr lang="en-US" sz="1200" dirty="0"/>
              <a:t>The current ocean temperature pattern called La Nina is likely to continue into the first half of winter.  More likely to have a drier winter than normal.  Thus, the current multi-year drought will possibly extend at least into 2023.  That could produce impacts more significant than those we current face.</a:t>
            </a:r>
          </a:p>
          <a:p>
            <a:pPr marL="465887" indent="-304121" defTabSz="931774">
              <a:buFontTx/>
              <a:buChar char="-"/>
              <a:defRPr/>
            </a:pPr>
            <a:r>
              <a:rPr lang="en-US" sz="1200" dirty="0"/>
              <a:t>As you know, even with rain, it will take several years to catch up.  Groundwater levels, soils moisture, and drought stressed vegetation will take years to return to “normal”.    </a:t>
            </a:r>
            <a:endParaRPr lang="en-US" sz="1200" b="1" dirty="0"/>
          </a:p>
          <a:p>
            <a:pPr marL="161766" indent="0" defTabSz="931774">
              <a:buNone/>
              <a:defRPr/>
            </a:pPr>
            <a:endParaRPr lang="en-US" sz="1200" b="1" dirty="0"/>
          </a:p>
          <a:p>
            <a:pPr marL="161766" indent="0" defTabSz="931774">
              <a:buNone/>
              <a:defRPr/>
            </a:pPr>
            <a:r>
              <a:rPr lang="en-US" sz="1200" b="1" dirty="0"/>
              <a:t> </a:t>
            </a:r>
            <a:endParaRPr lang="en-US" sz="1200" dirty="0"/>
          </a:p>
        </p:txBody>
      </p:sp>
    </p:spTree>
    <p:extLst>
      <p:ext uri="{BB962C8B-B14F-4D97-AF65-F5344CB8AC3E}">
        <p14:creationId xmlns:p14="http://schemas.microsoft.com/office/powerpoint/2010/main" val="386305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sz="1400" b="0" dirty="0"/>
              <a:t>County working to expand current Drought Task Force, prepare to build on current information sharing and move into operational coordination </a:t>
            </a:r>
          </a:p>
          <a:p>
            <a:pPr marL="161766" indent="0">
              <a:buNone/>
            </a:pPr>
            <a:r>
              <a:rPr lang="en-US" sz="1400" dirty="0"/>
              <a:t>DEM has developed a draft internal Hazard Assessment = working to identify secondary and tertiary impacts in public safety, public health, energy, etc.)  (</a:t>
            </a:r>
            <a:r>
              <a:rPr lang="en-US" sz="1400" dirty="0" err="1"/>
              <a:t>CalAM</a:t>
            </a:r>
            <a:r>
              <a:rPr lang="en-US" sz="1400" dirty="0"/>
              <a:t> water agreement) </a:t>
            </a:r>
          </a:p>
          <a:p>
            <a:pPr marL="161766" indent="0">
              <a:buNone/>
            </a:pPr>
            <a:endParaRPr lang="en-US" sz="1400" dirty="0"/>
          </a:p>
          <a:p>
            <a:pPr marL="161766" indent="0">
              <a:buNone/>
            </a:pPr>
            <a:r>
              <a:rPr lang="en-US" sz="1400" dirty="0"/>
              <a:t> </a:t>
            </a:r>
          </a:p>
          <a:p>
            <a:pPr marL="161766" indent="0">
              <a:buNone/>
            </a:pPr>
            <a:endParaRPr lang="en-US" dirty="0"/>
          </a:p>
        </p:txBody>
      </p:sp>
    </p:spTree>
    <p:extLst>
      <p:ext uri="{BB962C8B-B14F-4D97-AF65-F5344CB8AC3E}">
        <p14:creationId xmlns:p14="http://schemas.microsoft.com/office/powerpoint/2010/main" val="327697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sz="1200" b="0" dirty="0"/>
              <a:t>The State has been kind enough to require the County to conduct activities in support of small water systems while providing us with the latitude as regards how to pay for it.</a:t>
            </a:r>
          </a:p>
          <a:p>
            <a:pPr marL="161766" indent="0">
              <a:buNone/>
            </a:pPr>
            <a:r>
              <a:rPr lang="en-US" sz="1200" b="0" dirty="0"/>
              <a:t>Key requirements include:</a:t>
            </a:r>
          </a:p>
          <a:p>
            <a:pPr marL="465887" indent="-304121">
              <a:buFontTx/>
              <a:buChar char="-"/>
            </a:pPr>
            <a:r>
              <a:rPr lang="en-US" sz="1200" b="0" dirty="0"/>
              <a:t>Small water systems must </a:t>
            </a:r>
            <a:r>
              <a:rPr lang="en-US" sz="1200" dirty="0"/>
              <a:t>develop a Water Shortage Contingency Plan.  A small water system is one with less than 3,000 connections.  Sonoma County has more than 370 of these systems.   </a:t>
            </a:r>
          </a:p>
          <a:p>
            <a:pPr marL="465887" indent="-304121">
              <a:buFontTx/>
              <a:buChar char="-"/>
            </a:pPr>
            <a:r>
              <a:rPr lang="en-US" sz="1200" dirty="0"/>
              <a:t>The County must develop a plan that includes proposed interim and long-term solutions for small water systems and domestic wells.  The County plan must consider several elements: </a:t>
            </a:r>
          </a:p>
          <a:p>
            <a:pPr marL="161766" indent="0">
              <a:buNone/>
            </a:pPr>
            <a:r>
              <a:rPr lang="en-US" sz="1200" dirty="0"/>
              <a:t>	(1) Consolidations for existing water systems and domestic wells.</a:t>
            </a:r>
          </a:p>
          <a:p>
            <a:pPr marL="161766" indent="0">
              <a:buNone/>
            </a:pPr>
            <a:r>
              <a:rPr lang="en-US" sz="1200" dirty="0"/>
              <a:t>	(2) Domestic well drinking water mitigation programs.</a:t>
            </a:r>
          </a:p>
          <a:p>
            <a:pPr marL="161766" indent="0">
              <a:buNone/>
            </a:pPr>
            <a:r>
              <a:rPr lang="en-US" sz="1200" dirty="0"/>
              <a:t>	(3) Provision of emergency and interim drinking water solutions.</a:t>
            </a:r>
          </a:p>
          <a:p>
            <a:pPr marL="161766" indent="0">
              <a:buNone/>
            </a:pPr>
            <a:r>
              <a:rPr lang="en-US" sz="1200" dirty="0"/>
              <a:t>	(4) An analysis of the steps necessary to implement the plan.</a:t>
            </a:r>
          </a:p>
          <a:p>
            <a:pPr marL="161766" indent="0">
              <a:buNone/>
            </a:pPr>
            <a:r>
              <a:rPr lang="en-US" sz="1200" dirty="0"/>
              <a:t>	(5) An analysis of local, state, and federal funding sources available to implement the plan.</a:t>
            </a:r>
          </a:p>
          <a:p>
            <a:pPr marL="465887" indent="-304121">
              <a:buFontTx/>
              <a:buChar char="-"/>
            </a:pPr>
            <a:endParaRPr lang="en-US" sz="1200" dirty="0"/>
          </a:p>
          <a:p>
            <a:pPr marL="465887" indent="-304121">
              <a:buFontTx/>
              <a:buChar char="-"/>
            </a:pPr>
            <a:r>
              <a:rPr lang="en-US" sz="1200" dirty="0"/>
              <a:t>Create a standing Drought Task Force (Sonoma County will expand existing Task Force to more than 40 invited members)</a:t>
            </a:r>
          </a:p>
          <a:p>
            <a:pPr marL="465887" indent="-304121">
              <a:buFontTx/>
              <a:buChar char="-"/>
            </a:pPr>
            <a:endParaRPr lang="en-US" sz="1200" dirty="0"/>
          </a:p>
          <a:p>
            <a:pPr marL="161766" indent="0">
              <a:buNone/>
            </a:pPr>
            <a:r>
              <a:rPr lang="en-US" sz="1200" dirty="0"/>
              <a:t>Note:  The State plans to publish guidance for locals on how to implement SB552 by the end of the year.  </a:t>
            </a:r>
          </a:p>
          <a:p>
            <a:pPr marL="161766" indent="0">
              <a:buNone/>
            </a:pPr>
            <a:endParaRPr lang="en-US" sz="1200" dirty="0"/>
          </a:p>
        </p:txBody>
      </p:sp>
    </p:spTree>
    <p:extLst>
      <p:ext uri="{BB962C8B-B14F-4D97-AF65-F5344CB8AC3E}">
        <p14:creationId xmlns:p14="http://schemas.microsoft.com/office/powerpoint/2010/main" val="93159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a:buNone/>
            </a:pPr>
            <a:r>
              <a:rPr lang="en-US" sz="1200" b="0" dirty="0"/>
              <a:t>The Board recently approved a two-year project to significantly expand the scope and reach of drought and flood response coordination efforts for Sonoma County.  As the immediate drought indications indicate and as other jurisdictions face record flooding incidents - we seek to tackle the challenges of extreme climate change induced weather incidents. </a:t>
            </a:r>
          </a:p>
          <a:p>
            <a:pPr marL="161766" indent="0">
              <a:buNone/>
            </a:pPr>
            <a:endParaRPr lang="en-US" sz="1200" dirty="0"/>
          </a:p>
          <a:p>
            <a:pPr marL="161766" indent="0">
              <a:buNone/>
            </a:pPr>
            <a:r>
              <a:rPr lang="en-US" sz="1200" dirty="0"/>
              <a:t>This enables Water and the County to develop and sustain a full-time committed focus on preparing for catastrophic drought and flood hazards.  This is not simply tweaking existing plans and programs – we need to take a hard look at these challenges and reimagine how we might empower our organizations and our communities to address those challenges.  </a:t>
            </a:r>
          </a:p>
          <a:p>
            <a:pPr marL="161766" indent="0">
              <a:buNone/>
            </a:pPr>
            <a:endParaRPr lang="en-US" sz="1200" dirty="0"/>
          </a:p>
          <a:p>
            <a:pPr marL="161766" indent="0">
              <a:buNone/>
            </a:pPr>
            <a:r>
              <a:rPr lang="en-US" sz="1200" dirty="0"/>
              <a:t>Funding will support dedicated staff in Water and County DEM as well as enable other County departments to participate including Public Information, Information Systems, and Counsel. </a:t>
            </a:r>
          </a:p>
          <a:p>
            <a:pPr marL="161766" indent="0">
              <a:buNone/>
            </a:pPr>
            <a:endParaRPr lang="en-US" sz="1200" dirty="0"/>
          </a:p>
          <a:p>
            <a:pPr marL="161766" indent="0">
              <a:buNone/>
            </a:pPr>
            <a:endParaRPr lang="en-US" dirty="0"/>
          </a:p>
        </p:txBody>
      </p:sp>
    </p:spTree>
    <p:extLst>
      <p:ext uri="{BB962C8B-B14F-4D97-AF65-F5344CB8AC3E}">
        <p14:creationId xmlns:p14="http://schemas.microsoft.com/office/powerpoint/2010/main" val="2470857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1766" indent="0" defTabSz="931774">
              <a:buNone/>
              <a:defRPr/>
            </a:pPr>
            <a:r>
              <a:rPr lang="en-US" sz="1400" b="1" dirty="0"/>
              <a:t>SoCoEmergency.org</a:t>
            </a:r>
            <a:endParaRPr lang="en-US" sz="1400" dirty="0"/>
          </a:p>
          <a:p>
            <a:pPr marL="161766" indent="0">
              <a:buNone/>
            </a:pPr>
            <a:endParaRPr lang="en-US" dirty="0"/>
          </a:p>
        </p:txBody>
      </p:sp>
    </p:spTree>
    <p:extLst>
      <p:ext uri="{BB962C8B-B14F-4D97-AF65-F5344CB8AC3E}">
        <p14:creationId xmlns:p14="http://schemas.microsoft.com/office/powerpoint/2010/main" val="181926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instagram.com/sonomacountywater/"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www.facebook.com/sonomacountywater/" TargetMode="External"/><Relationship Id="rId1" Type="http://schemas.openxmlformats.org/officeDocument/2006/relationships/slideMaster" Target="../slideMasters/slideMaster2.xml"/><Relationship Id="rId6" Type="http://schemas.openxmlformats.org/officeDocument/2006/relationships/hyperlink" Target="https://twitter.com/SCWA" TargetMode="External"/><Relationship Id="rId5" Type="http://schemas.openxmlformats.org/officeDocument/2006/relationships/image" Target="../media/image5.png"/><Relationship Id="rId10" Type="http://schemas.openxmlformats.org/officeDocument/2006/relationships/hyperlink" Target="http://www.scwa.ca.gov" TargetMode="External"/><Relationship Id="rId4" Type="http://schemas.openxmlformats.org/officeDocument/2006/relationships/hyperlink" Target="https://www.linkedin.com/company/sonomacountywateragency/" TargetMode="External"/><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22E2B4D-49CC-FE4F-AED0-B764F5958C49}" type="slidenum">
              <a:t>‹#›</a:t>
            </a:fld>
            <a:endParaRPr lang="en-US"/>
          </a:p>
        </p:txBody>
      </p:sp>
    </p:spTree>
    <p:extLst>
      <p:ext uri="{BB962C8B-B14F-4D97-AF65-F5344CB8AC3E}">
        <p14:creationId xmlns:p14="http://schemas.microsoft.com/office/powerpoint/2010/main" val="299560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5B59F7-A0C7-6C43-8291-6C0B6620FCB5}" type="datetimeFigureOut">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391102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9"/>
        <p:cNvGrpSpPr/>
        <p:nvPr/>
      </p:nvGrpSpPr>
      <p:grpSpPr>
        <a:xfrm>
          <a:off x="0" y="0"/>
          <a:ext cx="0" cy="0"/>
          <a:chOff x="0" y="0"/>
          <a:chExt cx="0" cy="0"/>
        </a:xfrm>
      </p:grpSpPr>
      <p:sp>
        <p:nvSpPr>
          <p:cNvPr id="12" name="Shape 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5" name="Content Placeholder 3"/>
          <p:cNvSpPr>
            <a:spLocks noGrp="1"/>
          </p:cNvSpPr>
          <p:nvPr>
            <p:ph sz="quarter" idx="14"/>
          </p:nvPr>
        </p:nvSpPr>
        <p:spPr>
          <a:xfrm>
            <a:off x="3175001" y="5276418"/>
            <a:ext cx="2758786" cy="888855"/>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facebook-white@2x.png">
            <a:hlinkClick r:id="rId2"/>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99340" y="6255498"/>
            <a:ext cx="173604" cy="171814"/>
          </a:xfrm>
          <a:prstGeom prst="rect">
            <a:avLst/>
          </a:prstGeom>
        </p:spPr>
      </p:pic>
      <p:pic>
        <p:nvPicPr>
          <p:cNvPr id="6" name="Picture 5" descr="linkedin-white@2x.png">
            <a:hlinkClick r:id="rId4"/>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970585" y="6255307"/>
            <a:ext cx="173604" cy="173602"/>
          </a:xfrm>
          <a:prstGeom prst="rect">
            <a:avLst/>
          </a:prstGeom>
        </p:spPr>
      </p:pic>
      <p:pic>
        <p:nvPicPr>
          <p:cNvPr id="7" name="Picture 6" descr="twitter-white@2x.png">
            <a:hlinkClick r:id="rId6"/>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452188" y="6256903"/>
            <a:ext cx="173604" cy="173602"/>
          </a:xfrm>
          <a:prstGeom prst="rect">
            <a:avLst/>
          </a:prstGeom>
        </p:spPr>
      </p:pic>
      <p:pic>
        <p:nvPicPr>
          <p:cNvPr id="8" name="Picture 7" descr="Asset 1@3x.png">
            <a:hlinkClick r:id="rId8"/>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11565" y="6258104"/>
            <a:ext cx="173664" cy="173662"/>
          </a:xfrm>
          <a:prstGeom prst="rect">
            <a:avLst/>
          </a:prstGeom>
        </p:spPr>
      </p:pic>
      <p:sp>
        <p:nvSpPr>
          <p:cNvPr id="9" name="TextBox 8"/>
          <p:cNvSpPr txBox="1"/>
          <p:nvPr userDrawn="1"/>
        </p:nvSpPr>
        <p:spPr>
          <a:xfrm>
            <a:off x="4184292" y="6168556"/>
            <a:ext cx="1843974" cy="307777"/>
          </a:xfrm>
          <a:prstGeom prst="rect">
            <a:avLst/>
          </a:prstGeom>
          <a:noFill/>
        </p:spPr>
        <p:txBody>
          <a:bodyPr wrap="square" rtlCol="0">
            <a:spAutoFit/>
          </a:bodyPr>
          <a:lstStyle/>
          <a:p>
            <a:r>
              <a:rPr lang="en-US">
                <a:solidFill>
                  <a:schemeClr val="bg1"/>
                </a:solidFill>
                <a:latin typeface="Source Sans Pro"/>
              </a:rPr>
              <a:t>sonomawater.ca.gov</a:t>
            </a:r>
          </a:p>
        </p:txBody>
      </p:sp>
      <p:sp>
        <p:nvSpPr>
          <p:cNvPr id="10" name="Rectangle 9">
            <a:hlinkClick r:id="rId10"/>
          </p:cNvPr>
          <p:cNvSpPr/>
          <p:nvPr userDrawn="1"/>
        </p:nvSpPr>
        <p:spPr>
          <a:xfrm>
            <a:off x="4245429" y="6204857"/>
            <a:ext cx="1641928" cy="2630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57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55" y="284596"/>
            <a:ext cx="3179618" cy="1162050"/>
          </a:xfrm>
        </p:spPr>
        <p:txBody>
          <a:bodyPr anchor="t"/>
          <a:lstStyle>
            <a:lvl1pPr algn="l">
              <a:defRPr sz="2000" b="1" kern="1200">
                <a:latin typeface="Arial"/>
              </a:defRPr>
            </a:lvl1pPr>
          </a:lstStyle>
          <a:p>
            <a:r>
              <a:rPr lang="en-US"/>
              <a:t>Click to edit Master title style</a:t>
            </a:r>
          </a:p>
        </p:txBody>
      </p:sp>
      <p:sp>
        <p:nvSpPr>
          <p:cNvPr id="3" name="Content Placeholder 2"/>
          <p:cNvSpPr>
            <a:spLocks noGrp="1"/>
          </p:cNvSpPr>
          <p:nvPr>
            <p:ph idx="1"/>
          </p:nvPr>
        </p:nvSpPr>
        <p:spPr>
          <a:xfrm>
            <a:off x="4156364" y="273050"/>
            <a:ext cx="4664364"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18655" y="1446646"/>
            <a:ext cx="3179618" cy="4691063"/>
          </a:xfrm>
        </p:spPr>
        <p:txBody>
          <a:bodyPr/>
          <a:lstStyle>
            <a:lvl1pPr marL="0" indent="0">
              <a:buNone/>
              <a:defRPr sz="1400" kern="12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483758" y="6350000"/>
            <a:ext cx="782782" cy="365125"/>
          </a:xfrm>
          <a:prstGeom prst="rect">
            <a:avLst/>
          </a:prstGeom>
        </p:spPr>
        <p:txBody>
          <a:bodyPr/>
          <a:lstStyle/>
          <a:p>
            <a:fld id="{B641AB61-DE11-FC46-80AB-C5831E7AA16B}" type="datetimeFigureOut">
              <a:t>8/5/2022</a:t>
            </a:fld>
            <a:endParaRPr lang="en-US"/>
          </a:p>
        </p:txBody>
      </p:sp>
      <p:sp>
        <p:nvSpPr>
          <p:cNvPr id="6" name="Footer Placeholder 5"/>
          <p:cNvSpPr>
            <a:spLocks noGrp="1"/>
          </p:cNvSpPr>
          <p:nvPr>
            <p:ph type="ftr" sz="quarter" idx="11"/>
          </p:nvPr>
        </p:nvSpPr>
        <p:spPr>
          <a:xfrm>
            <a:off x="4151746"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6EC45C1-6459-FD4B-8989-EA0FCB31AEC6}" type="slidenum">
              <a:t>‹#›</a:t>
            </a:fld>
            <a:endParaRPr lang="en-US"/>
          </a:p>
        </p:txBody>
      </p:sp>
    </p:spTree>
    <p:extLst>
      <p:ext uri="{BB962C8B-B14F-4D97-AF65-F5344CB8AC3E}">
        <p14:creationId xmlns:p14="http://schemas.microsoft.com/office/powerpoint/2010/main" val="28767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B59F7-A0C7-6C43-8291-6C0B6620FCB5}" type="datetimeFigureOut">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220713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5B59F7-A0C7-6C43-8291-6C0B6620FCB5}" type="datetimeFigureOut">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125611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B59F7-A0C7-6C43-8291-6C0B6620FCB5}" type="datetimeFigureOut">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173674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5B59F7-A0C7-6C43-8291-6C0B6620FCB5}" type="datetimeFigureOut">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94945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5B59F7-A0C7-6C43-8291-6C0B6620FCB5}" type="datetimeFigureOut">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212067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5B59F7-A0C7-6C43-8291-6C0B6620FCB5}" type="datetimeFigureOut">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0F9B-BAF6-E246-8A30-B0CC939026C3}" type="slidenum">
              <a:t>‹#›</a:t>
            </a:fld>
            <a:endParaRPr lang="en-US"/>
          </a:p>
        </p:txBody>
      </p:sp>
    </p:spTree>
    <p:extLst>
      <p:ext uri="{BB962C8B-B14F-4D97-AF65-F5344CB8AC3E}">
        <p14:creationId xmlns:p14="http://schemas.microsoft.com/office/powerpoint/2010/main" val="2899596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480785" y="1750786"/>
            <a:ext cx="4426856" cy="4647426"/>
          </a:xfrm>
          <a:prstGeom prst="rect">
            <a:avLst/>
          </a:prstGeom>
          <a:noFill/>
        </p:spPr>
        <p:txBody>
          <a:bodyPr wrap="square" rtlCol="0">
            <a:spAutoFit/>
          </a:bodyPr>
          <a:lstStyle/>
          <a:p>
            <a:pPr marR="0" algn="l" rtl="0">
              <a:lnSpc>
                <a:spcPct val="100000"/>
              </a:lnSpc>
              <a:spcBef>
                <a:spcPts val="0"/>
              </a:spcBef>
              <a:spcAft>
                <a:spcPts val="0"/>
              </a:spcAft>
              <a:buClr>
                <a:srgbClr val="000000"/>
              </a:buClr>
              <a:buFont typeface="Arial"/>
              <a:defRPr/>
            </a:pPr>
            <a:r>
              <a:rPr lang="en-US" sz="1400" b="0" i="0" u="none" strike="noStrike" cap="all" spc="100" dirty="0">
                <a:solidFill>
                  <a:schemeClr val="tx1">
                    <a:lumMod val="50000"/>
                    <a:lumOff val="50000"/>
                  </a:schemeClr>
                </a:solidFill>
                <a:latin typeface="Arial"/>
                <a:ea typeface="Arial"/>
                <a:cs typeface="Arial"/>
                <a:sym typeface="Arial"/>
              </a:rPr>
              <a:t>Layout</a:t>
            </a:r>
          </a:p>
          <a:p>
            <a:pPr>
              <a:defRPr/>
            </a:pPr>
            <a:r>
              <a:rPr lang="en-US" sz="1200" dirty="0"/>
              <a:t>This template has been built in Master Slide Layouts to keep all your slide styles consistent.  To choose from these Layouts, right click on a slide, select “Layout” and then choose the layout you want applied to that slide.</a:t>
            </a:r>
          </a:p>
          <a:p>
            <a:pPr>
              <a:defRPr/>
            </a:pPr>
            <a:endParaRPr lang="en-US" sz="1200" dirty="0"/>
          </a:p>
          <a:p>
            <a:pPr>
              <a:defRPr/>
            </a:pPr>
            <a:endParaRPr lang="en-US" dirty="0"/>
          </a:p>
          <a:p>
            <a:pPr marR="0" algn="l" rtl="0">
              <a:lnSpc>
                <a:spcPct val="100000"/>
              </a:lnSpc>
              <a:spcBef>
                <a:spcPts val="0"/>
              </a:spcBef>
              <a:spcAft>
                <a:spcPts val="0"/>
              </a:spcAft>
              <a:buClr>
                <a:srgbClr val="000000"/>
              </a:buClr>
              <a:buFont typeface="Arial"/>
              <a:defRPr/>
            </a:pPr>
            <a:r>
              <a:rPr lang="en-US" sz="1400" b="0" i="0" u="none" strike="noStrike" cap="all" spc="100" dirty="0">
                <a:solidFill>
                  <a:schemeClr val="tx1">
                    <a:lumMod val="50000"/>
                    <a:lumOff val="50000"/>
                  </a:schemeClr>
                </a:solidFill>
                <a:latin typeface="Arial"/>
                <a:ea typeface="Arial"/>
                <a:cs typeface="Arial"/>
                <a:sym typeface="Arial"/>
              </a:rPr>
              <a:t>Fonts</a:t>
            </a:r>
          </a:p>
          <a:p>
            <a:pPr>
              <a:defRPr/>
            </a:pPr>
            <a:r>
              <a:rPr lang="en-US" sz="1200" dirty="0"/>
              <a:t>Please only use Arial or Source Sans Pro (see Brand</a:t>
            </a:r>
            <a:r>
              <a:rPr lang="en-US" sz="1200" baseline="0" dirty="0"/>
              <a:t> Guidelines to set Source Sans Pro)</a:t>
            </a:r>
            <a:endParaRPr lang="en-US" sz="1200" dirty="0"/>
          </a:p>
          <a:p>
            <a:pPr>
              <a:defRPr/>
            </a:pPr>
            <a:endParaRPr lang="en-US" sz="1200" dirty="0"/>
          </a:p>
          <a:p>
            <a:pPr>
              <a:defRPr/>
            </a:pPr>
            <a:endParaRPr lang="en-US" dirty="0"/>
          </a:p>
          <a:p>
            <a:pPr>
              <a:defRPr/>
            </a:pPr>
            <a:r>
              <a:rPr lang="en-US" sz="1400" b="0" i="0" u="none" strike="noStrike" cap="all" spc="100" dirty="0">
                <a:solidFill>
                  <a:schemeClr val="tx1">
                    <a:lumMod val="50000"/>
                    <a:lumOff val="50000"/>
                  </a:schemeClr>
                </a:solidFill>
                <a:latin typeface="Arial"/>
                <a:ea typeface="Arial"/>
                <a:cs typeface="Arial"/>
                <a:sym typeface="Arial"/>
              </a:rPr>
              <a:t>Opening / Closing Slide</a:t>
            </a:r>
          </a:p>
          <a:p>
            <a:pPr>
              <a:defRPr/>
            </a:pPr>
            <a:r>
              <a:rPr lang="en-US" sz="1200" dirty="0"/>
              <a:t>Please include your contact information and the title of the slideshow on the first and last slide. </a:t>
            </a:r>
          </a:p>
          <a:p>
            <a:pPr>
              <a:defRPr/>
            </a:pPr>
            <a:endParaRPr lang="en-US" dirty="0"/>
          </a:p>
          <a:p>
            <a:pPr>
              <a:defRPr/>
            </a:pPr>
            <a:endParaRPr lang="en-US" dirty="0"/>
          </a:p>
          <a:p>
            <a:pPr>
              <a:defRPr/>
            </a:pPr>
            <a:r>
              <a:rPr lang="en-US" cap="all" spc="100" dirty="0">
                <a:solidFill>
                  <a:schemeClr val="tx1">
                    <a:lumMod val="50000"/>
                    <a:lumOff val="50000"/>
                  </a:schemeClr>
                </a:solidFill>
              </a:rPr>
              <a:t>Animation</a:t>
            </a:r>
          </a:p>
          <a:p>
            <a:pPr>
              <a:defRPr/>
            </a:pPr>
            <a:r>
              <a:rPr lang="en-US" sz="1200" dirty="0"/>
              <a:t>Please avoid the use of animations or having images/text overlaid on top of each other on one slide if your presentation will be made publicly available as a PDF on the website.</a:t>
            </a:r>
          </a:p>
          <a:p>
            <a:pPr>
              <a:defRPr/>
            </a:pPr>
            <a:endParaRPr lang="en-US" dirty="0"/>
          </a:p>
          <a:p>
            <a:endParaRPr lang="en-US" dirty="0"/>
          </a:p>
        </p:txBody>
      </p:sp>
      <p:pic>
        <p:nvPicPr>
          <p:cNvPr id="11" name="Picture 10" descr="\\fileserver\data\Erpad\WCS\brianmm\My Documents\My Pictures\Picasa\Screen Captures\Fullscreen capture 2232010 101138 AM.bmp.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634182" y="1616413"/>
            <a:ext cx="2632363" cy="2245252"/>
          </a:xfrm>
          <a:prstGeom prst="rect">
            <a:avLst/>
          </a:prstGeom>
          <a:noFill/>
          <a:ln w="9525">
            <a:noFill/>
            <a:miter lim="800000"/>
            <a:headEnd/>
            <a:tailEnd/>
          </a:ln>
        </p:spPr>
      </p:pic>
      <p:pic>
        <p:nvPicPr>
          <p:cNvPr id="12" name="Picture 11" descr="Screen Shot 2018-07-12 at 4.53.49 PM.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34183" y="4018931"/>
            <a:ext cx="2586182" cy="1949482"/>
          </a:xfrm>
          <a:prstGeom prst="rect">
            <a:avLst/>
          </a:prstGeom>
        </p:spPr>
      </p:pic>
      <p:sp>
        <p:nvSpPr>
          <p:cNvPr id="13" name="Rectangle 12"/>
          <p:cNvSpPr/>
          <p:nvPr userDrawn="1"/>
        </p:nvSpPr>
        <p:spPr>
          <a:xfrm>
            <a:off x="519544" y="535026"/>
            <a:ext cx="7827819" cy="769441"/>
          </a:xfrm>
          <a:prstGeom prst="rect">
            <a:avLst/>
          </a:prstGeom>
        </p:spPr>
        <p:txBody>
          <a:bodyPr wrap="square">
            <a:spAutoFit/>
          </a:bodyPr>
          <a:lstStyle/>
          <a:p>
            <a:r>
              <a:rPr lang="en-US" sz="2200" dirty="0">
                <a:solidFill>
                  <a:schemeClr val="bg1"/>
                </a:solidFill>
              </a:rPr>
              <a:t>Water Agency PPT Template Instructions</a:t>
            </a:r>
            <a:br>
              <a:rPr lang="en-US" sz="2200" dirty="0">
                <a:solidFill>
                  <a:schemeClr val="bg1"/>
                </a:solidFill>
              </a:rPr>
            </a:br>
            <a:r>
              <a:rPr lang="en-US" sz="2200" dirty="0">
                <a:solidFill>
                  <a:schemeClr val="bg1"/>
                </a:solidFill>
              </a:rPr>
              <a:t>(DELETE THIS SLIDE)</a:t>
            </a:r>
          </a:p>
        </p:txBody>
      </p:sp>
      <p:sp>
        <p:nvSpPr>
          <p:cNvPr id="14" name="Shape 54"/>
          <p:cNvSpPr/>
          <p:nvPr userDrawn="1"/>
        </p:nvSpPr>
        <p:spPr>
          <a:xfrm>
            <a:off x="0" y="0"/>
            <a:ext cx="9144000" cy="1524000"/>
          </a:xfrm>
          <a:prstGeom prst="rect">
            <a:avLst/>
          </a:prstGeom>
          <a:solidFill>
            <a:srgbClr val="11255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Rectangle 15"/>
          <p:cNvSpPr/>
          <p:nvPr userDrawn="1"/>
        </p:nvSpPr>
        <p:spPr>
          <a:xfrm>
            <a:off x="671944" y="687426"/>
            <a:ext cx="7827819" cy="769441"/>
          </a:xfrm>
          <a:prstGeom prst="rect">
            <a:avLst/>
          </a:prstGeom>
        </p:spPr>
        <p:txBody>
          <a:bodyPr wrap="square">
            <a:spAutoFit/>
          </a:bodyPr>
          <a:lstStyle/>
          <a:p>
            <a:r>
              <a:rPr lang="en-US" sz="2200" dirty="0">
                <a:solidFill>
                  <a:schemeClr val="bg1"/>
                </a:solidFill>
              </a:rPr>
              <a:t>Sonoma Water PPT Template Instructions</a:t>
            </a:r>
            <a:br>
              <a:rPr lang="en-US" sz="2200" dirty="0">
                <a:solidFill>
                  <a:schemeClr val="bg1"/>
                </a:solidFill>
              </a:rPr>
            </a:br>
            <a:r>
              <a:rPr lang="en-US" sz="2200" dirty="0">
                <a:solidFill>
                  <a:schemeClr val="bg1"/>
                </a:solidFill>
              </a:rPr>
              <a:t>(DELETE THIS SLIDE)</a:t>
            </a:r>
          </a:p>
        </p:txBody>
      </p:sp>
    </p:spTree>
    <p:extLst>
      <p:ext uri="{BB962C8B-B14F-4D97-AF65-F5344CB8AC3E}">
        <p14:creationId xmlns:p14="http://schemas.microsoft.com/office/powerpoint/2010/main" val="2018804225"/>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5" name="Shape 54"/>
          <p:cNvSpPr/>
          <p:nvPr userDrawn="1"/>
        </p:nvSpPr>
        <p:spPr>
          <a:xfrm>
            <a:off x="0" y="0"/>
            <a:ext cx="9144000" cy="6858000"/>
          </a:xfrm>
          <a:prstGeom prst="rect">
            <a:avLst/>
          </a:prstGeom>
          <a:solidFill>
            <a:srgbClr val="11255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55"/>
          <p:cNvPicPr preferRelativeResize="0"/>
          <p:nvPr userDrawn="1"/>
        </p:nvPicPr>
        <p:blipFill>
          <a:blip r:embed="rId3">
            <a:alphaModFix/>
          </a:blip>
          <a:stretch>
            <a:fillRect/>
          </a:stretch>
        </p:blipFill>
        <p:spPr>
          <a:xfrm>
            <a:off x="3510825" y="3038350"/>
            <a:ext cx="2122350" cy="781300"/>
          </a:xfrm>
          <a:prstGeom prst="rect">
            <a:avLst/>
          </a:prstGeom>
          <a:noFill/>
          <a:ln>
            <a:noFill/>
          </a:ln>
        </p:spPr>
      </p:pic>
    </p:spTree>
    <p:extLst>
      <p:ext uri="{BB962C8B-B14F-4D97-AF65-F5344CB8AC3E}">
        <p14:creationId xmlns:p14="http://schemas.microsoft.com/office/powerpoint/2010/main" val="3016975897"/>
      </p:ext>
    </p:extLst>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chemeClr val="bg1"/>
          </a:solidFill>
          <a:latin typeface="Source Sans Pro"/>
          <a:ea typeface="Arial"/>
          <a:cs typeface="Arial"/>
          <a:sym typeface="Arial"/>
        </a:defRPr>
      </a:lvl1pPr>
      <a:lvl2pPr marR="0" lvl="1" algn="l" rtl="0">
        <a:lnSpc>
          <a:spcPct val="100000"/>
        </a:lnSpc>
        <a:spcBef>
          <a:spcPts val="0"/>
        </a:spcBef>
        <a:spcAft>
          <a:spcPts val="0"/>
        </a:spcAft>
        <a:buClr>
          <a:srgbClr val="000000"/>
        </a:buClr>
        <a:buFont typeface="Arial"/>
        <a:defRPr sz="1000" b="0" i="0" u="none" strike="noStrike" cap="none">
          <a:solidFill>
            <a:schemeClr val="bg1"/>
          </a:solidFill>
          <a:latin typeface="Source Sans Pro"/>
          <a:ea typeface="Arial"/>
          <a:cs typeface="Arial"/>
          <a:sym typeface="Arial"/>
        </a:defRPr>
      </a:lvl2pPr>
      <a:lvl3pPr marR="0" lvl="2" algn="l" rtl="0">
        <a:lnSpc>
          <a:spcPct val="100000"/>
        </a:lnSpc>
        <a:spcBef>
          <a:spcPts val="0"/>
        </a:spcBef>
        <a:spcAft>
          <a:spcPts val="0"/>
        </a:spcAft>
        <a:buClr>
          <a:srgbClr val="000000"/>
        </a:buClr>
        <a:buFont typeface="Arial"/>
        <a:defRPr sz="1000" b="0" i="0" u="none" strike="noStrike" cap="none">
          <a:solidFill>
            <a:schemeClr val="bg1"/>
          </a:solidFill>
          <a:latin typeface="Source Sans Pro"/>
          <a:ea typeface="Arial"/>
          <a:cs typeface="Arial"/>
          <a:sym typeface="Arial"/>
        </a:defRPr>
      </a:lvl3pPr>
      <a:lvl4pPr marR="0" lvl="3" algn="l" rtl="0">
        <a:lnSpc>
          <a:spcPct val="100000"/>
        </a:lnSpc>
        <a:spcBef>
          <a:spcPts val="0"/>
        </a:spcBef>
        <a:spcAft>
          <a:spcPts val="0"/>
        </a:spcAft>
        <a:buClr>
          <a:srgbClr val="000000"/>
        </a:buClr>
        <a:buFont typeface="Arial"/>
        <a:defRPr sz="1000" b="0" i="0" u="none" strike="noStrike" cap="none">
          <a:solidFill>
            <a:schemeClr val="bg1"/>
          </a:solidFill>
          <a:latin typeface="Source Sans Pro"/>
          <a:ea typeface="Arial"/>
          <a:cs typeface="Arial"/>
          <a:sym typeface="Arial"/>
        </a:defRPr>
      </a:lvl4pPr>
      <a:lvl5pPr marR="0" lvl="4" algn="l" rtl="0">
        <a:lnSpc>
          <a:spcPct val="100000"/>
        </a:lnSpc>
        <a:spcBef>
          <a:spcPts val="0"/>
        </a:spcBef>
        <a:spcAft>
          <a:spcPts val="0"/>
        </a:spcAft>
        <a:buClr>
          <a:srgbClr val="000000"/>
        </a:buClr>
        <a:buFont typeface="Arial"/>
        <a:defRPr sz="1000" b="0" i="0" u="none" strike="noStrike" cap="none">
          <a:solidFill>
            <a:schemeClr val="bg1"/>
          </a:solidFill>
          <a:latin typeface="Source Sans Pro"/>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ape 62"/>
          <p:cNvSpPr/>
          <p:nvPr userDrawn="1"/>
        </p:nvSpPr>
        <p:spPr>
          <a:xfrm>
            <a:off x="-1" y="0"/>
            <a:ext cx="3810001" cy="6880800"/>
          </a:xfrm>
          <a:prstGeom prst="rect">
            <a:avLst/>
          </a:prstGeom>
          <a:solidFill>
            <a:srgbClr val="11255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8" name="Shape 63"/>
          <p:cNvPicPr preferRelativeResize="0"/>
          <p:nvPr userDrawn="1"/>
        </p:nvPicPr>
        <p:blipFill>
          <a:blip r:embed="rId4" cstate="screen">
            <a:alphaModFix/>
            <a:extLst>
              <a:ext uri="{28A0092B-C50C-407E-A947-70E740481C1C}">
                <a14:useLocalDpi xmlns:a14="http://schemas.microsoft.com/office/drawing/2010/main"/>
              </a:ext>
            </a:extLst>
          </a:blip>
          <a:stretch>
            <a:fillRect/>
          </a:stretch>
        </p:blipFill>
        <p:spPr>
          <a:xfrm>
            <a:off x="318250" y="6117167"/>
            <a:ext cx="1309534" cy="482066"/>
          </a:xfrm>
          <a:prstGeom prst="rect">
            <a:avLst/>
          </a:prstGeom>
          <a:noFill/>
          <a:ln>
            <a:noFill/>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4"/>
          <p:cNvSpPr>
            <a:spLocks noGrp="1"/>
          </p:cNvSpPr>
          <p:nvPr>
            <p:ph type="dt" sz="half" idx="2"/>
          </p:nvPr>
        </p:nvSpPr>
        <p:spPr>
          <a:xfrm>
            <a:off x="7483758" y="6350000"/>
            <a:ext cx="782782" cy="365125"/>
          </a:xfrm>
          <a:prstGeom prst="rect">
            <a:avLst/>
          </a:prstGeom>
        </p:spPr>
        <p:txBody>
          <a:bodyPr/>
          <a:lstStyle/>
          <a:p>
            <a:fld id="{B641AB61-DE11-FC46-80AB-C5831E7AA16B}" type="datetimeFigureOut">
              <a:t>8/5/2022</a:t>
            </a:fld>
            <a:endParaRPr lang="en-US"/>
          </a:p>
        </p:txBody>
      </p:sp>
      <p:sp>
        <p:nvSpPr>
          <p:cNvPr id="17" name="Footer Placeholder 5"/>
          <p:cNvSpPr>
            <a:spLocks noGrp="1"/>
          </p:cNvSpPr>
          <p:nvPr>
            <p:ph type="ftr" sz="quarter" idx="3"/>
          </p:nvPr>
        </p:nvSpPr>
        <p:spPr>
          <a:xfrm>
            <a:off x="4186382" y="6344805"/>
            <a:ext cx="2895600" cy="365125"/>
          </a:xfrm>
          <a:prstGeom prst="rect">
            <a:avLst/>
          </a:prstGeom>
        </p:spPr>
        <p:txBody>
          <a:bodyPr/>
          <a:lstStyle/>
          <a:p>
            <a:endParaRPr lang="en-US"/>
          </a:p>
        </p:txBody>
      </p:sp>
      <p:sp>
        <p:nvSpPr>
          <p:cNvPr id="18" name="Slide Number Placeholder 6"/>
          <p:cNvSpPr>
            <a:spLocks noGrp="1"/>
          </p:cNvSpPr>
          <p:nvPr>
            <p:ph type="sldNum" sz="quarter" idx="4"/>
          </p:nvPr>
        </p:nvSpPr>
        <p:spPr>
          <a:xfrm>
            <a:off x="6553200" y="6356350"/>
            <a:ext cx="2133600" cy="365125"/>
          </a:xfrm>
          <a:prstGeom prst="rect">
            <a:avLst/>
          </a:prstGeom>
        </p:spPr>
        <p:txBody>
          <a:bodyPr/>
          <a:lstStyle/>
          <a:p>
            <a:fld id="{86EC45C1-6459-FD4B-8989-EA0FCB31AEC6}" type="slidenum">
              <a:t>‹#›</a:t>
            </a:fld>
            <a:endParaRPr lang="en-US"/>
          </a:p>
        </p:txBody>
      </p:sp>
    </p:spTree>
    <p:extLst>
      <p:ext uri="{BB962C8B-B14F-4D97-AF65-F5344CB8AC3E}">
        <p14:creationId xmlns:p14="http://schemas.microsoft.com/office/powerpoint/2010/main" val="517223077"/>
      </p:ext>
    </p:extLst>
  </p:cSld>
  <p:clrMap bg1="lt1" tx1="dk1" bg2="lt2" tx2="dk2" accent1="accent1" accent2="accent2" accent3="accent3" accent4="accent4" accent5="accent5" accent6="accent6" hlink="hlink" folHlink="folHlink"/>
  <p:sldLayoutIdLst>
    <p:sldLayoutId id="2147483668" r:id="rId1"/>
    <p:sldLayoutId id="2147483690" r:id="rId2"/>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Shape 71"/>
          <p:cNvPicPr preferRelativeResize="0"/>
          <p:nvPr userDrawn="1"/>
        </p:nvPicPr>
        <p:blipFill rotWithShape="1">
          <a:blip r:embed="rId8" cstate="screen">
            <a:alphaModFix/>
            <a:extLst>
              <a:ext uri="{28A0092B-C50C-407E-A947-70E740481C1C}">
                <a14:useLocalDpi xmlns:a14="http://schemas.microsoft.com/office/drawing/2010/main"/>
              </a:ext>
            </a:extLst>
          </a:blip>
          <a:srcRect/>
          <a:stretch/>
        </p:blipFill>
        <p:spPr>
          <a:xfrm>
            <a:off x="-34635" y="6719455"/>
            <a:ext cx="9178635" cy="1802320"/>
          </a:xfrm>
          <a:prstGeom prst="rect">
            <a:avLst/>
          </a:prstGeom>
          <a:noFill/>
          <a:ln>
            <a:noFill/>
          </a:ln>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01003" y="6087111"/>
            <a:ext cx="995517" cy="441802"/>
          </a:xfrm>
          <a:prstGeom prst="rect">
            <a:avLst/>
          </a:prstGeom>
        </p:spPr>
        <p:txBody>
          <a:bodyPr vert="horz" lIns="91440" tIns="45720" rIns="91440" bIns="45720" rtlCol="0" anchor="ctr"/>
          <a:lstStyle>
            <a:lvl1pPr algn="l">
              <a:defRPr sz="1200">
                <a:solidFill>
                  <a:schemeClr val="tx1">
                    <a:tint val="75000"/>
                  </a:schemeClr>
                </a:solidFill>
              </a:defRPr>
            </a:lvl1pPr>
          </a:lstStyle>
          <a:p>
            <a:fld id="{C85B59F7-A0C7-6C43-8291-6C0B6620FCB5}" type="datetimeFigureOut">
              <a:t>8/5/2022</a:t>
            </a:fld>
            <a:endParaRPr lang="en-US"/>
          </a:p>
        </p:txBody>
      </p:sp>
      <p:sp>
        <p:nvSpPr>
          <p:cNvPr id="5" name="Footer Placeholder 4"/>
          <p:cNvSpPr>
            <a:spLocks noGrp="1"/>
          </p:cNvSpPr>
          <p:nvPr>
            <p:ph type="ftr" sz="quarter" idx="3"/>
          </p:nvPr>
        </p:nvSpPr>
        <p:spPr>
          <a:xfrm>
            <a:off x="3071780" y="6087111"/>
            <a:ext cx="3185160" cy="4418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38880" y="6087111"/>
            <a:ext cx="2346960" cy="441802"/>
          </a:xfrm>
          <a:prstGeom prst="rect">
            <a:avLst/>
          </a:prstGeom>
        </p:spPr>
        <p:txBody>
          <a:bodyPr vert="horz" lIns="91440" tIns="45720" rIns="91440" bIns="45720" rtlCol="0" anchor="ctr"/>
          <a:lstStyle>
            <a:lvl1pPr algn="r">
              <a:defRPr sz="1200">
                <a:solidFill>
                  <a:schemeClr val="tx1">
                    <a:tint val="75000"/>
                  </a:schemeClr>
                </a:solidFill>
              </a:defRPr>
            </a:lvl1pPr>
          </a:lstStyle>
          <a:p>
            <a:fld id="{C6F10F9B-BAF6-E246-8A30-B0CC939026C3}" type="slidenum">
              <a:t>‹#›</a:t>
            </a:fld>
            <a:endParaRPr lang="en-US"/>
          </a:p>
        </p:txBody>
      </p:sp>
      <p:pic>
        <p:nvPicPr>
          <p:cNvPr id="8" name="Shape 63"/>
          <p:cNvPicPr preferRelativeResize="0"/>
          <p:nvPr userDrawn="1"/>
        </p:nvPicPr>
        <p:blipFill>
          <a:blip r:embed="rId9" cstate="screen">
            <a:alphaModFix/>
            <a:extLst>
              <a:ext uri="{28A0092B-C50C-407E-A947-70E740481C1C}">
                <a14:useLocalDpi xmlns:a14="http://schemas.microsoft.com/office/drawing/2010/main"/>
              </a:ext>
            </a:extLst>
          </a:blip>
          <a:stretch>
            <a:fillRect/>
          </a:stretch>
        </p:blipFill>
        <p:spPr>
          <a:xfrm>
            <a:off x="225887" y="6024801"/>
            <a:ext cx="1309534" cy="482066"/>
          </a:xfrm>
          <a:prstGeom prst="rect">
            <a:avLst/>
          </a:prstGeom>
          <a:noFill/>
          <a:ln>
            <a:noFill/>
          </a:ln>
        </p:spPr>
      </p:pic>
    </p:spTree>
    <p:extLst>
      <p:ext uri="{BB962C8B-B14F-4D97-AF65-F5344CB8AC3E}">
        <p14:creationId xmlns:p14="http://schemas.microsoft.com/office/powerpoint/2010/main" val="123833080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9935" y="1441691"/>
            <a:ext cx="7944129" cy="771453"/>
          </a:xfrm>
        </p:spPr>
        <p:txBody>
          <a:bodyPr>
            <a:noAutofit/>
          </a:bodyPr>
          <a:lstStyle/>
          <a:p>
            <a:pPr lvl="0"/>
            <a:r>
              <a:rPr lang="en-US" sz="3200" spc="-20" dirty="0">
                <a:latin typeface="Calibri" panose="020F0502020204030204" pitchFamily="34" charset="0"/>
                <a:cs typeface="Calibri" panose="020F0502020204030204" pitchFamily="34" charset="0"/>
              </a:rPr>
              <a:t>Drought Town Hall:  </a:t>
            </a:r>
            <a:br>
              <a:rPr lang="en-US" sz="3200" spc="-20" dirty="0">
                <a:latin typeface="Calibri" panose="020F0502020204030204" pitchFamily="34" charset="0"/>
                <a:cs typeface="Calibri" panose="020F0502020204030204" pitchFamily="34" charset="0"/>
              </a:rPr>
            </a:br>
            <a:r>
              <a:rPr lang="en-US" sz="3200" spc="-20" dirty="0">
                <a:latin typeface="Calibri" panose="020F0502020204030204" pitchFamily="34" charset="0"/>
                <a:cs typeface="Calibri" panose="020F0502020204030204" pitchFamily="34" charset="0"/>
              </a:rPr>
              <a:t>Department of Emergency Management - Response Update</a:t>
            </a:r>
          </a:p>
        </p:txBody>
      </p:sp>
      <p:pic>
        <p:nvPicPr>
          <p:cNvPr id="1026" name="Picture 2" descr="Winter rains typically swell a reserve pond at Don DeBernardi’s dairy farm in Two Rock, but this year desperate drought conditions have nearly dried up the reservoir. (CRISSY PASCUAL/ARGUS-COURIER STAFF)">
            <a:extLst>
              <a:ext uri="{FF2B5EF4-FFF2-40B4-BE49-F238E27FC236}">
                <a16:creationId xmlns:a16="http://schemas.microsoft.com/office/drawing/2014/main" id="{051F4EBF-5330-455C-B3F7-BE9143B2A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662" y="3220085"/>
            <a:ext cx="4845598" cy="32303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9559CD-8B71-4783-8BB7-EB02DE264775}"/>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pic>
        <p:nvPicPr>
          <p:cNvPr id="9" name="Picture 8" descr="Department of Emergency Management logo&#10;">
            <a:extLst>
              <a:ext uri="{FF2B5EF4-FFF2-40B4-BE49-F238E27FC236}">
                <a16:creationId xmlns:a16="http://schemas.microsoft.com/office/drawing/2014/main" id="{C8C6BC8D-419B-4FA3-AA0E-D056726D052C}"/>
              </a:ext>
            </a:extLst>
          </p:cNvPr>
          <p:cNvPicPr/>
          <p:nvPr/>
        </p:nvPicPr>
        <p:blipFill rotWithShape="1">
          <a:blip r:embed="rId4" cstate="print">
            <a:extLst>
              <a:ext uri="{28A0092B-C50C-407E-A947-70E740481C1C}">
                <a14:useLocalDpi xmlns:a14="http://schemas.microsoft.com/office/drawing/2010/main" val="0"/>
              </a:ext>
            </a:extLst>
          </a:blip>
          <a:srcRect b="15961"/>
          <a:stretch/>
        </p:blipFill>
        <p:spPr bwMode="auto">
          <a:xfrm>
            <a:off x="7034740" y="52728"/>
            <a:ext cx="1927363" cy="1299037"/>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80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D15-D850-2141-A8D4-38F801FE3191}"/>
              </a:ext>
            </a:extLst>
          </p:cNvPr>
          <p:cNvSpPr>
            <a:spLocks noGrp="1"/>
          </p:cNvSpPr>
          <p:nvPr>
            <p:ph type="title"/>
          </p:nvPr>
        </p:nvSpPr>
        <p:spPr>
          <a:xfrm>
            <a:off x="1576387" y="287998"/>
            <a:ext cx="6124575" cy="641927"/>
          </a:xfrm>
        </p:spPr>
        <p:txBody>
          <a:bodyPr>
            <a:noAutofit/>
          </a:bodyPr>
          <a:lstStyle/>
          <a:p>
            <a:r>
              <a:rPr lang="en-US" sz="2800" spc="-100" dirty="0">
                <a:latin typeface="Calibri" panose="020F0502020204030204" pitchFamily="34" charset="0"/>
                <a:cs typeface="Calibri" panose="020F0502020204030204" pitchFamily="34" charset="0"/>
              </a:rPr>
              <a:t>Drought Update</a:t>
            </a:r>
          </a:p>
        </p:txBody>
      </p:sp>
      <p:sp>
        <p:nvSpPr>
          <p:cNvPr id="4" name="TextBox 3">
            <a:extLst>
              <a:ext uri="{FF2B5EF4-FFF2-40B4-BE49-F238E27FC236}">
                <a16:creationId xmlns:a16="http://schemas.microsoft.com/office/drawing/2014/main" id="{194920E1-49FD-0546-BAF1-6F7D6759AC6C}"/>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C136EC5-F4F2-7F41-A6C8-8EC202C3E8E5}"/>
              </a:ext>
            </a:extLst>
          </p:cNvPr>
          <p:cNvSpPr txBox="1"/>
          <p:nvPr/>
        </p:nvSpPr>
        <p:spPr>
          <a:xfrm>
            <a:off x="353996" y="1741540"/>
            <a:ext cx="8227296" cy="141577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Dry conditions persist </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Models suggesting another potentially dry winter – La Nina</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Will take years of rain to fully recover</a:t>
            </a:r>
          </a:p>
        </p:txBody>
      </p:sp>
      <p:pic>
        <p:nvPicPr>
          <p:cNvPr id="9" name="Picture 8" descr="DEM logo">
            <a:extLst>
              <a:ext uri="{FF2B5EF4-FFF2-40B4-BE49-F238E27FC236}">
                <a16:creationId xmlns:a16="http://schemas.microsoft.com/office/drawing/2014/main" id="{0A981D15-BB6D-4187-B62A-AFA6E5B5F013}"/>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345345" y="142655"/>
            <a:ext cx="1656058" cy="1022954"/>
          </a:xfrm>
          <a:prstGeom prst="rect">
            <a:avLst/>
          </a:prstGeom>
          <a:solidFill>
            <a:schemeClr val="bg1"/>
          </a:solidFill>
          <a:ln>
            <a:noFill/>
          </a:ln>
          <a:extLst>
            <a:ext uri="{53640926-AAD7-44D8-BBD7-CCE9431645EC}">
              <a14:shadowObscured xmlns:a14="http://schemas.microsoft.com/office/drawing/2010/main"/>
            </a:ext>
          </a:extLst>
        </p:spPr>
      </p:pic>
      <p:pic>
        <p:nvPicPr>
          <p:cNvPr id="1026" name="Picture 2" descr="Map of the Pacific showing La Nina weather patterns">
            <a:extLst>
              <a:ext uri="{FF2B5EF4-FFF2-40B4-BE49-F238E27FC236}">
                <a16:creationId xmlns:a16="http://schemas.microsoft.com/office/drawing/2014/main" id="{EBE3511B-6535-48A1-989B-C447730BA8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20" b="13058"/>
          <a:stretch/>
        </p:blipFill>
        <p:spPr bwMode="auto">
          <a:xfrm>
            <a:off x="3817835" y="3429000"/>
            <a:ext cx="4891287" cy="314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39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D15-D850-2141-A8D4-38F801FE3191}"/>
              </a:ext>
            </a:extLst>
          </p:cNvPr>
          <p:cNvSpPr>
            <a:spLocks noGrp="1"/>
          </p:cNvSpPr>
          <p:nvPr>
            <p:ph type="title"/>
          </p:nvPr>
        </p:nvSpPr>
        <p:spPr>
          <a:xfrm>
            <a:off x="1576387" y="287998"/>
            <a:ext cx="6124575" cy="641927"/>
          </a:xfrm>
        </p:spPr>
        <p:txBody>
          <a:bodyPr>
            <a:noAutofit/>
          </a:bodyPr>
          <a:lstStyle/>
          <a:p>
            <a:r>
              <a:rPr lang="en-US" sz="2800" spc="-100" dirty="0">
                <a:latin typeface="Calibri" panose="020F0502020204030204" pitchFamily="34" charset="0"/>
                <a:cs typeface="Calibri" panose="020F0502020204030204" pitchFamily="34" charset="0"/>
              </a:rPr>
              <a:t>Current Drought Response Efforts</a:t>
            </a:r>
          </a:p>
        </p:txBody>
      </p:sp>
      <p:sp>
        <p:nvSpPr>
          <p:cNvPr id="4" name="TextBox 3">
            <a:extLst>
              <a:ext uri="{FF2B5EF4-FFF2-40B4-BE49-F238E27FC236}">
                <a16:creationId xmlns:a16="http://schemas.microsoft.com/office/drawing/2014/main" id="{194920E1-49FD-0546-BAF1-6F7D6759AC6C}"/>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C136EC5-F4F2-7F41-A6C8-8EC202C3E8E5}"/>
              </a:ext>
            </a:extLst>
          </p:cNvPr>
          <p:cNvSpPr txBox="1"/>
          <p:nvPr/>
        </p:nvSpPr>
        <p:spPr>
          <a:xfrm>
            <a:off x="366608" y="1494556"/>
            <a:ext cx="8410783" cy="92333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Expanding the Sonoma County Drought Task Force</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Ongoing internal initial hazard assessment </a:t>
            </a:r>
          </a:p>
        </p:txBody>
      </p:sp>
      <p:pic>
        <p:nvPicPr>
          <p:cNvPr id="9" name="Picture 8">
            <a:extLst>
              <a:ext uri="{FF2B5EF4-FFF2-40B4-BE49-F238E27FC236}">
                <a16:creationId xmlns:a16="http://schemas.microsoft.com/office/drawing/2014/main" id="{0A981D15-BB6D-4187-B62A-AFA6E5B5F01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567613" y="125252"/>
            <a:ext cx="1448779" cy="955404"/>
          </a:xfrm>
          <a:prstGeom prst="rect">
            <a:avLst/>
          </a:prstGeom>
          <a:solidFill>
            <a:schemeClr val="bg1"/>
          </a:solidFill>
          <a:ln>
            <a:noFill/>
          </a:ln>
          <a:extLst>
            <a:ext uri="{53640926-AAD7-44D8-BBD7-CCE9431645EC}">
              <a14:shadowObscured xmlns:a14="http://schemas.microsoft.com/office/drawing/2010/main"/>
            </a:ext>
          </a:extLst>
        </p:spPr>
      </p:pic>
      <p:pic>
        <p:nvPicPr>
          <p:cNvPr id="8" name="Picture 7" descr="DEM logo&#10;">
            <a:extLst>
              <a:ext uri="{FF2B5EF4-FFF2-40B4-BE49-F238E27FC236}">
                <a16:creationId xmlns:a16="http://schemas.microsoft.com/office/drawing/2014/main" id="{2DC3B6C0-6EF0-46DB-8A57-65DAC82B0ADC}"/>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345345" y="142655"/>
            <a:ext cx="1656058" cy="1022954"/>
          </a:xfrm>
          <a:prstGeom prst="rect">
            <a:avLst/>
          </a:prstGeom>
          <a:solidFill>
            <a:schemeClr val="bg1"/>
          </a:solidFill>
          <a:ln>
            <a:noFill/>
          </a:ln>
          <a:extLst>
            <a:ext uri="{53640926-AAD7-44D8-BBD7-CCE9431645EC}">
              <a14:shadowObscured xmlns:a14="http://schemas.microsoft.com/office/drawing/2010/main"/>
            </a:ext>
          </a:extLst>
        </p:spPr>
      </p:pic>
      <p:pic>
        <p:nvPicPr>
          <p:cNvPr id="2050" name="Picture 2" descr="PG&amp;E Outlines Additional Safety Measures to Help with Drought Impacts,  Growing Wildfire Risk | T&amp;D World">
            <a:extLst>
              <a:ext uri="{FF2B5EF4-FFF2-40B4-BE49-F238E27FC236}">
                <a16:creationId xmlns:a16="http://schemas.microsoft.com/office/drawing/2014/main" id="{F00561CA-956B-4BAB-8A07-604FEC6D4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891" y="3793149"/>
            <a:ext cx="476250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9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D15-D850-2141-A8D4-38F801FE3191}"/>
              </a:ext>
            </a:extLst>
          </p:cNvPr>
          <p:cNvSpPr>
            <a:spLocks noGrp="1"/>
          </p:cNvSpPr>
          <p:nvPr>
            <p:ph type="title"/>
          </p:nvPr>
        </p:nvSpPr>
        <p:spPr>
          <a:xfrm>
            <a:off x="1576387" y="287998"/>
            <a:ext cx="6124575" cy="641927"/>
          </a:xfrm>
        </p:spPr>
        <p:txBody>
          <a:bodyPr>
            <a:noAutofit/>
          </a:bodyPr>
          <a:lstStyle/>
          <a:p>
            <a:r>
              <a:rPr lang="en-US" sz="2800" spc="-100" dirty="0">
                <a:latin typeface="Calibri" panose="020F0502020204030204" pitchFamily="34" charset="0"/>
                <a:cs typeface="Calibri" panose="020F0502020204030204" pitchFamily="34" charset="0"/>
              </a:rPr>
              <a:t>Senate Bill 552 Overview: Increased Requirements &amp;  Technical Support</a:t>
            </a:r>
          </a:p>
        </p:txBody>
      </p:sp>
      <p:sp>
        <p:nvSpPr>
          <p:cNvPr id="4" name="TextBox 3">
            <a:extLst>
              <a:ext uri="{FF2B5EF4-FFF2-40B4-BE49-F238E27FC236}">
                <a16:creationId xmlns:a16="http://schemas.microsoft.com/office/drawing/2014/main" id="{194920E1-49FD-0546-BAF1-6F7D6759AC6C}"/>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C136EC5-F4F2-7F41-A6C8-8EC202C3E8E5}"/>
              </a:ext>
            </a:extLst>
          </p:cNvPr>
          <p:cNvSpPr txBox="1"/>
          <p:nvPr/>
        </p:nvSpPr>
        <p:spPr>
          <a:xfrm>
            <a:off x="428625" y="1222727"/>
            <a:ext cx="6251190" cy="510909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Approved by Governor, September 2021</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Water Shortage Contingency Plans required for small water systems (&lt;3000 connections) including local contacts, vendors, alternative water sources, and emergency measures</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Expanding Drought &amp; Water Shortage Task Force – including small water systems, domestic wells, and GSAs</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Develop County Plan including drought and water shortage risk and interim and long-term solutions for interim and emergency drinking water needs </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Broader coordination with State Department of Water Resources</a:t>
            </a:r>
          </a:p>
        </p:txBody>
      </p:sp>
      <p:pic>
        <p:nvPicPr>
          <p:cNvPr id="9" name="Picture 8">
            <a:extLst>
              <a:ext uri="{FF2B5EF4-FFF2-40B4-BE49-F238E27FC236}">
                <a16:creationId xmlns:a16="http://schemas.microsoft.com/office/drawing/2014/main" id="{0A981D15-BB6D-4187-B62A-AFA6E5B5F01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629803" y="77038"/>
            <a:ext cx="1371600" cy="865429"/>
          </a:xfrm>
          <a:prstGeom prst="rect">
            <a:avLst/>
          </a:prstGeom>
          <a:solidFill>
            <a:schemeClr val="bg1"/>
          </a:solidFill>
          <a:ln>
            <a:noFill/>
          </a:ln>
          <a:extLst>
            <a:ext uri="{53640926-AAD7-44D8-BBD7-CCE9431645EC}">
              <a14:shadowObscured xmlns:a14="http://schemas.microsoft.com/office/drawing/2010/main"/>
            </a:ext>
          </a:extLst>
        </p:spPr>
      </p:pic>
      <p:pic>
        <p:nvPicPr>
          <p:cNvPr id="7" name="Picture 6" descr="A reservoir with low levels of water">
            <a:extLst>
              <a:ext uri="{FF2B5EF4-FFF2-40B4-BE49-F238E27FC236}">
                <a16:creationId xmlns:a16="http://schemas.microsoft.com/office/drawing/2014/main" id="{F1D68C8B-5952-496E-A5A8-4378E65859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786"/>
          <a:stretch/>
        </p:blipFill>
        <p:spPr>
          <a:xfrm>
            <a:off x="6679815" y="2249474"/>
            <a:ext cx="2223394" cy="3055595"/>
          </a:xfrm>
          <a:prstGeom prst="rect">
            <a:avLst/>
          </a:prstGeom>
          <a:ln>
            <a:noFill/>
          </a:ln>
          <a:effectLst>
            <a:outerShdw blurRad="292100" dist="139700" dir="2700000" algn="tl" rotWithShape="0">
              <a:srgbClr val="333333">
                <a:alpha val="65000"/>
              </a:srgbClr>
            </a:outerShdw>
          </a:effectLst>
        </p:spPr>
      </p:pic>
      <p:pic>
        <p:nvPicPr>
          <p:cNvPr id="8" name="Picture 7" descr="DEM logo">
            <a:extLst>
              <a:ext uri="{FF2B5EF4-FFF2-40B4-BE49-F238E27FC236}">
                <a16:creationId xmlns:a16="http://schemas.microsoft.com/office/drawing/2014/main" id="{EFA0F3B7-F085-423A-B9FD-72A40FFE8D1D}"/>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345345" y="142655"/>
            <a:ext cx="1656058" cy="1022954"/>
          </a:xfrm>
          <a:prstGeom prst="rect">
            <a:avLst/>
          </a:prstGeom>
          <a:solidFill>
            <a:schemeClr val="bg1"/>
          </a:solidFill>
          <a:ln>
            <a:noFill/>
          </a:ln>
          <a:extLst>
            <a:ext uri="{53640926-AAD7-44D8-BBD7-CCE9431645EC}">
              <a14:shadowObscured xmlns:a14="http://schemas.microsoft.com/office/drawing/2010/main"/>
            </a:ext>
          </a:extLst>
        </p:spPr>
      </p:pic>
      <p:pic>
        <p:nvPicPr>
          <p:cNvPr id="11" name="Picture 10" descr="DEM logo">
            <a:extLst>
              <a:ext uri="{FF2B5EF4-FFF2-40B4-BE49-F238E27FC236}">
                <a16:creationId xmlns:a16="http://schemas.microsoft.com/office/drawing/2014/main" id="{8CAD27FA-0A59-4E2C-96D5-C74306A4D306}"/>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379758" y="208272"/>
            <a:ext cx="1656058" cy="1022954"/>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549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32D15-D850-2141-A8D4-38F801FE3191}"/>
              </a:ext>
            </a:extLst>
          </p:cNvPr>
          <p:cNvSpPr>
            <a:spLocks noGrp="1"/>
          </p:cNvSpPr>
          <p:nvPr>
            <p:ph type="title"/>
          </p:nvPr>
        </p:nvSpPr>
        <p:spPr>
          <a:xfrm>
            <a:off x="1576387" y="287998"/>
            <a:ext cx="6124575" cy="641927"/>
          </a:xfrm>
        </p:spPr>
        <p:txBody>
          <a:bodyPr>
            <a:noAutofit/>
          </a:bodyPr>
          <a:lstStyle/>
          <a:p>
            <a:r>
              <a:rPr lang="en-US" sz="2800" spc="-100" dirty="0">
                <a:latin typeface="Calibri" panose="020F0502020204030204" pitchFamily="34" charset="0"/>
                <a:cs typeface="Calibri" panose="020F0502020204030204" pitchFamily="34" charset="0"/>
              </a:rPr>
              <a:t>Catastrophic Drought and Flood       Response Project</a:t>
            </a:r>
          </a:p>
        </p:txBody>
      </p:sp>
      <p:sp>
        <p:nvSpPr>
          <p:cNvPr id="4" name="TextBox 3">
            <a:extLst>
              <a:ext uri="{FF2B5EF4-FFF2-40B4-BE49-F238E27FC236}">
                <a16:creationId xmlns:a16="http://schemas.microsoft.com/office/drawing/2014/main" id="{194920E1-49FD-0546-BAF1-6F7D6759AC6C}"/>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7C136EC5-F4F2-7F41-A6C8-8EC202C3E8E5}"/>
              </a:ext>
            </a:extLst>
          </p:cNvPr>
          <p:cNvSpPr txBox="1"/>
          <p:nvPr/>
        </p:nvSpPr>
        <p:spPr>
          <a:xfrm>
            <a:off x="314185" y="1574943"/>
            <a:ext cx="8648978" cy="2092881"/>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Enhance interagency coordination &amp; program design for both extreme weather hazards</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Enhance drought and flood plans </a:t>
            </a:r>
          </a:p>
          <a:p>
            <a:pPr marL="342900" indent="-342900">
              <a:spcAft>
                <a:spcPts val="12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Provide capacity to expand and leverage existing County and Water  mitigation, preparedness, and response programs </a:t>
            </a:r>
          </a:p>
        </p:txBody>
      </p:sp>
      <p:pic>
        <p:nvPicPr>
          <p:cNvPr id="9" name="Picture 8">
            <a:extLst>
              <a:ext uri="{FF2B5EF4-FFF2-40B4-BE49-F238E27FC236}">
                <a16:creationId xmlns:a16="http://schemas.microsoft.com/office/drawing/2014/main" id="{0A981D15-BB6D-4187-B62A-AFA6E5B5F013}"/>
              </a:ext>
              <a:ext uri="{C183D7F6-B498-43B3-948B-1728B52AA6E4}">
                <adec:decorative xmlns:adec="http://schemas.microsoft.com/office/drawing/2017/decorative" val="1"/>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629803" y="77038"/>
            <a:ext cx="1371600" cy="865429"/>
          </a:xfrm>
          <a:prstGeom prst="rect">
            <a:avLst/>
          </a:prstGeom>
          <a:solidFill>
            <a:schemeClr val="bg1"/>
          </a:solidFill>
          <a:ln>
            <a:noFill/>
          </a:ln>
          <a:extLst>
            <a:ext uri="{53640926-AAD7-44D8-BBD7-CCE9431645EC}">
              <a14:shadowObscured xmlns:a14="http://schemas.microsoft.com/office/drawing/2010/main"/>
            </a:ext>
          </a:extLst>
        </p:spPr>
      </p:pic>
      <p:pic>
        <p:nvPicPr>
          <p:cNvPr id="10" name="Picture 9" descr="Sonoma Water logo&#10;&#10;Description automatically generated">
            <a:extLst>
              <a:ext uri="{FF2B5EF4-FFF2-40B4-BE49-F238E27FC236}">
                <a16:creationId xmlns:a16="http://schemas.microsoft.com/office/drawing/2014/main" id="{5152C4C1-549D-409A-AF56-0C38BD809A3F}"/>
              </a:ext>
            </a:extLst>
          </p:cNvPr>
          <p:cNvPicPr>
            <a:picLocks noChangeAspect="1"/>
          </p:cNvPicPr>
          <p:nvPr/>
        </p:nvPicPr>
        <p:blipFill>
          <a:blip r:embed="rId4"/>
          <a:stretch>
            <a:fillRect/>
          </a:stretch>
        </p:blipFill>
        <p:spPr>
          <a:xfrm>
            <a:off x="238125" y="290004"/>
            <a:ext cx="1448779" cy="542303"/>
          </a:xfrm>
          <a:prstGeom prst="rect">
            <a:avLst/>
          </a:prstGeom>
        </p:spPr>
      </p:pic>
      <p:pic>
        <p:nvPicPr>
          <p:cNvPr id="7" name="Picture 6" descr="DEM logo&#10;">
            <a:extLst>
              <a:ext uri="{FF2B5EF4-FFF2-40B4-BE49-F238E27FC236}">
                <a16:creationId xmlns:a16="http://schemas.microsoft.com/office/drawing/2014/main" id="{33FB6025-E3D2-48B8-958E-681060ABF1CC}"/>
              </a:ext>
            </a:extLst>
          </p:cNvPr>
          <p:cNvPicPr/>
          <p:nvPr/>
        </p:nvPicPr>
        <p:blipFill rotWithShape="1">
          <a:blip r:embed="rId3" cstate="print">
            <a:extLst>
              <a:ext uri="{28A0092B-C50C-407E-A947-70E740481C1C}">
                <a14:useLocalDpi xmlns:a14="http://schemas.microsoft.com/office/drawing/2010/main" val="0"/>
              </a:ext>
            </a:extLst>
          </a:blip>
          <a:srcRect b="15961"/>
          <a:stretch/>
        </p:blipFill>
        <p:spPr bwMode="auto">
          <a:xfrm>
            <a:off x="7345345" y="142655"/>
            <a:ext cx="1656058" cy="1022954"/>
          </a:xfrm>
          <a:prstGeom prst="rect">
            <a:avLst/>
          </a:prstGeom>
          <a:solidFill>
            <a:schemeClr val="bg1"/>
          </a:solidFill>
          <a:ln>
            <a:noFill/>
          </a:ln>
          <a:extLst>
            <a:ext uri="{53640926-AAD7-44D8-BBD7-CCE9431645EC}">
              <a14:shadowObscured xmlns:a14="http://schemas.microsoft.com/office/drawing/2010/main"/>
            </a:ext>
          </a:extLst>
        </p:spPr>
      </p:pic>
      <p:pic>
        <p:nvPicPr>
          <p:cNvPr id="1026" name="Picture 2" descr="Photos: Catastrophic Flooding Across Western Europe - The Atlantic">
            <a:extLst>
              <a:ext uri="{FF2B5EF4-FFF2-40B4-BE49-F238E27FC236}">
                <a16:creationId xmlns:a16="http://schemas.microsoft.com/office/drawing/2014/main" id="{062B7F2E-2E5F-4216-B131-6D28E9AB2D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356" y="4017477"/>
            <a:ext cx="4451419" cy="253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2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ake with low water levels">
            <a:extLst>
              <a:ext uri="{FF2B5EF4-FFF2-40B4-BE49-F238E27FC236}">
                <a16:creationId xmlns:a16="http://schemas.microsoft.com/office/drawing/2014/main" id="{8D18D069-ADCA-714A-9A95-C45592BFAD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3215698"/>
          </a:xfrm>
          <a:prstGeom prst="rect">
            <a:avLst/>
          </a:prstGeom>
          <a:ln w="3175">
            <a:solidFill>
              <a:schemeClr val="tx1"/>
            </a:solidFill>
          </a:ln>
        </p:spPr>
      </p:pic>
      <p:sp>
        <p:nvSpPr>
          <p:cNvPr id="5" name="TextBox 4">
            <a:extLst>
              <a:ext uri="{FF2B5EF4-FFF2-40B4-BE49-F238E27FC236}">
                <a16:creationId xmlns:a16="http://schemas.microsoft.com/office/drawing/2014/main" id="{8A5BE366-CEA3-3F42-BD5E-30723CA308FA}"/>
              </a:ext>
              <a:ext uri="{C183D7F6-B498-43B3-948B-1728B52AA6E4}">
                <adec:decorative xmlns:adec="http://schemas.microsoft.com/office/drawing/2017/decorative" val="1"/>
              </a:ext>
            </a:extLst>
          </p:cNvPr>
          <p:cNvSpPr txBox="1"/>
          <p:nvPr/>
        </p:nvSpPr>
        <p:spPr>
          <a:xfrm>
            <a:off x="83127" y="5929745"/>
            <a:ext cx="766618" cy="729673"/>
          </a:xfrm>
          <a:prstGeom prst="rect">
            <a:avLst/>
          </a:prstGeom>
          <a:solidFill>
            <a:schemeClr val="bg1"/>
          </a:solidFill>
        </p:spPr>
        <p:txBody>
          <a:bodyPr wrap="square" rtlCol="0">
            <a:spAutoFit/>
          </a:bodyPr>
          <a:lstStyle/>
          <a:p>
            <a:endParaRPr lang="en-US" dirty="0"/>
          </a:p>
        </p:txBody>
      </p:sp>
      <p:pic>
        <p:nvPicPr>
          <p:cNvPr id="14" name="Picture 13" descr="DEM logo">
            <a:extLst>
              <a:ext uri="{FF2B5EF4-FFF2-40B4-BE49-F238E27FC236}">
                <a16:creationId xmlns:a16="http://schemas.microsoft.com/office/drawing/2014/main" id="{4C3985BD-85DC-4D70-BCD6-49166C103A88}"/>
              </a:ext>
            </a:extLst>
          </p:cNvPr>
          <p:cNvPicPr/>
          <p:nvPr/>
        </p:nvPicPr>
        <p:blipFill rotWithShape="1">
          <a:blip r:embed="rId4" cstate="print">
            <a:extLst>
              <a:ext uri="{28A0092B-C50C-407E-A947-70E740481C1C}">
                <a14:useLocalDpi xmlns:a14="http://schemas.microsoft.com/office/drawing/2010/main" val="0"/>
              </a:ext>
            </a:extLst>
          </a:blip>
          <a:srcRect l="9901" t="12810" r="9406" b="15961"/>
          <a:stretch/>
        </p:blipFill>
        <p:spPr bwMode="auto">
          <a:xfrm>
            <a:off x="3225521" y="3642303"/>
            <a:ext cx="2922951" cy="1857386"/>
          </a:xfrm>
          <a:prstGeom prst="rect">
            <a:avLst/>
          </a:prstGeom>
          <a:solidFill>
            <a:schemeClr val="bg1"/>
          </a:solid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5B2872CA-4666-4E04-B479-F347EB5BEE73}"/>
              </a:ext>
            </a:extLst>
          </p:cNvPr>
          <p:cNvSpPr>
            <a:spLocks noGrp="1"/>
          </p:cNvSpPr>
          <p:nvPr>
            <p:ph type="title" idx="4294967295"/>
          </p:nvPr>
        </p:nvSpPr>
        <p:spPr>
          <a:xfrm>
            <a:off x="3626449" y="5618517"/>
            <a:ext cx="2121093" cy="30777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161766" marR="0" lvl="0" indent="0" algn="l" defTabSz="931774"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Arial"/>
                <a:cs typeface="Arial"/>
                <a:sym typeface="Arial"/>
              </a:rPr>
              <a:t>SoCoEmergency.org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93549755"/>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st Slid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AEC9C5C96CC479655A4CC35A6AAE4" ma:contentTypeVersion="2" ma:contentTypeDescription="Create a new document." ma:contentTypeScope="" ma:versionID="68d0360c4a2c60fc861e2281bb4ab448">
  <xsd:schema xmlns:xsd="http://www.w3.org/2001/XMLSchema" xmlns:xs="http://www.w3.org/2001/XMLSchema" xmlns:p="http://schemas.microsoft.com/office/2006/metadata/properties" xmlns:ns2="7eb3b9a5-dc40-4056-99a1-3abf814a633e" targetNamespace="http://schemas.microsoft.com/office/2006/metadata/properties" ma:root="true" ma:fieldsID="857c066f5d6047f156b7fd4e8832465f" ns2:_="">
    <xsd:import namespace="7eb3b9a5-dc40-4056-99a1-3abf814a633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3b9a5-dc40-4056-99a1-3abf814a6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29832B-2A45-484A-85F8-379B396F2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3b9a5-dc40-4056-99a1-3abf814a6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ED83CC-A6B0-451C-863F-65E822398495}">
  <ds:schemaRefs>
    <ds:schemaRef ds:uri="http://purl.org/dc/elements/1.1/"/>
    <ds:schemaRef ds:uri="http://purl.org/dc/terms/"/>
    <ds:schemaRef ds:uri="http://purl.org/dc/dcmitype/"/>
    <ds:schemaRef ds:uri="http://www.w3.org/XML/1998/namespace"/>
    <ds:schemaRef ds:uri="7eb3b9a5-dc40-4056-99a1-3abf814a633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E89F215-4A53-4ABD-9D05-20C4FAC8CD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9101</TotalTime>
  <Words>713</Words>
  <Application>Microsoft Office PowerPoint</Application>
  <PresentationFormat>On-screen Show (4:3)</PresentationFormat>
  <Paragraphs>47</Paragraphs>
  <Slides>6</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6</vt:i4>
      </vt:variant>
    </vt:vector>
  </HeadingPairs>
  <TitlesOfParts>
    <vt:vector size="13" baseType="lpstr">
      <vt:lpstr>Source Sans Pro</vt:lpstr>
      <vt:lpstr>Arial</vt:lpstr>
      <vt:lpstr>Calibri</vt:lpstr>
      <vt:lpstr>2_Custom Design</vt:lpstr>
      <vt:lpstr>Last Slide</vt:lpstr>
      <vt:lpstr>Custom Design</vt:lpstr>
      <vt:lpstr>1_Custom Design</vt:lpstr>
      <vt:lpstr>Drought Town Hall:   Department of Emergency Management - Response Update</vt:lpstr>
      <vt:lpstr>Drought Update</vt:lpstr>
      <vt:lpstr>Current Drought Response Efforts</vt:lpstr>
      <vt:lpstr>Senate Bill 552 Overview: Increased Requirements &amp;  Technical Support</vt:lpstr>
      <vt:lpstr>Catastrophic Drought and Flood       Response Project</vt:lpstr>
      <vt:lpstr>SoCoEmergency.org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GUIDELINES</dc:title>
  <dc:creator>Carly Cabrera</dc:creator>
  <cp:lastModifiedBy>Stuart Tiffen</cp:lastModifiedBy>
  <cp:revision>202</cp:revision>
  <cp:lastPrinted>2021-05-11T14:35:18Z</cp:lastPrinted>
  <dcterms:modified xsi:type="dcterms:W3CDTF">2022-08-05T16:49:57Z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0x010100877AEC9C5C96CC479655A4CC35A6AAE4</vt:lpwstr>
  </property>
  <property fmtid="{D5CDD505-2E9C-101B-9397-08002B2CF9AE}" pid="3" name="_AdHocReviewCycleID">
    <vt:i4>-1310555779</vt:i4>
  </property>
  <property fmtid="{D5CDD505-2E9C-101B-9397-08002B2CF9AE}" pid="4" name="_NewReviewCycle">
    <vt:lpwstr/>
  </property>
  <property fmtid="{D5CDD505-2E9C-101B-9397-08002B2CF9AE}" pid="5" name="_EmailSubject">
    <vt:lpwstr>Drought Town Hall PPT</vt:lpwstr>
  </property>
  <property fmtid="{D5CDD505-2E9C-101B-9397-08002B2CF9AE}" pid="6" name="_AuthorEmail">
    <vt:lpwstr>Christopher.Godley@sonoma-county.org</vt:lpwstr>
  </property>
  <property fmtid="{D5CDD505-2E9C-101B-9397-08002B2CF9AE}" pid="7" name="_AuthorEmailDisplayName">
    <vt:lpwstr>Christopher Godley</vt:lpwstr>
  </property>
</Properties>
</file>