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73" r:id="rId2"/>
    <p:sldMasterId id="2147483660" r:id="rId3"/>
    <p:sldMasterId id="2147483685" r:id="rId4"/>
    <p:sldMasterId id="2147483675" r:id="rId5"/>
    <p:sldMasterId id="2147483691" r:id="rId6"/>
  </p:sldMasterIdLst>
  <p:notesMasterIdLst>
    <p:notesMasterId r:id="rId18"/>
  </p:notesMasterIdLst>
  <p:sldIdLst>
    <p:sldId id="285" r:id="rId7"/>
    <p:sldId id="346" r:id="rId8"/>
    <p:sldId id="374" r:id="rId9"/>
    <p:sldId id="373" r:id="rId10"/>
    <p:sldId id="371" r:id="rId11"/>
    <p:sldId id="376" r:id="rId12"/>
    <p:sldId id="372" r:id="rId13"/>
    <p:sldId id="379" r:id="rId14"/>
    <p:sldId id="380" r:id="rId15"/>
    <p:sldId id="381" r:id="rId16"/>
    <p:sldId id="34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ource Sans Pro" panose="020B0503030403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55B"/>
    <a:srgbClr val="111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1" autoAdjust="0"/>
    <p:restoredTop sz="86429" autoAdjust="0"/>
  </p:normalViewPr>
  <p:slideViewPr>
    <p:cSldViewPr snapToGrid="0">
      <p:cViewPr varScale="1">
        <p:scale>
          <a:sx n="92" d="100"/>
          <a:sy n="92" d="100"/>
        </p:scale>
        <p:origin x="48" y="171"/>
      </p:cViewPr>
      <p:guideLst>
        <p:guide orient="horz" pos="2160"/>
        <p:guide pos="3904"/>
      </p:guideLst>
    </p:cSldViewPr>
  </p:slideViewPr>
  <p:outlineViewPr>
    <p:cViewPr>
      <p:scale>
        <a:sx n="33" d="100"/>
        <a:sy n="33" d="100"/>
      </p:scale>
      <p:origin x="0" y="-101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36607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the host and organizer Latino</a:t>
            </a:r>
            <a:r>
              <a:rPr lang="en-US" baseline="0" dirty="0"/>
              <a:t> Service Providers for organizing this important event.</a:t>
            </a:r>
          </a:p>
          <a:p>
            <a:r>
              <a:rPr lang="en-US" baseline="0" dirty="0"/>
              <a:t>And thank Lisa Micheli and Pepperwood for allowing us this wonderful space to gather and share. And for roping me in as keynote!</a:t>
            </a:r>
          </a:p>
          <a:p>
            <a:r>
              <a:rPr lang="en-US" baseline="0" dirty="0"/>
              <a:t>I’m honored to be here and share what I can about climate change with an emphasis on the current drought.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36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928E4AC0-BBF3-4281-8D9B-509A89BAD1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80E3A181-DDCE-476B-A1B7-CE5C4F64366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299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Owned and operated by USACE who release water for flood control</a:t>
            </a:r>
          </a:p>
          <a:p>
            <a:r>
              <a:rPr lang="en-US" dirty="0"/>
              <a:t>SW ‘s interests are water supply; release water to meet the needs of more than 600,000 people living in urban areas in Sonoma and Marin counties</a:t>
            </a:r>
          </a:p>
        </p:txBody>
      </p:sp>
    </p:spTree>
    <p:extLst>
      <p:ext uri="{BB962C8B-B14F-4D97-AF65-F5344CB8AC3E}">
        <p14:creationId xmlns:p14="http://schemas.microsoft.com/office/powerpoint/2010/main" val="126335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Owned and operated by USACE who release water for flood control</a:t>
            </a:r>
          </a:p>
          <a:p>
            <a:r>
              <a:rPr lang="en-US" dirty="0"/>
              <a:t>SW ‘s interests are water supply; release water to meet the needs of more than 600,000 people living in urban areas in Sonoma and Marin counties</a:t>
            </a:r>
          </a:p>
        </p:txBody>
      </p:sp>
    </p:spTree>
    <p:extLst>
      <p:ext uri="{BB962C8B-B14F-4D97-AF65-F5344CB8AC3E}">
        <p14:creationId xmlns:p14="http://schemas.microsoft.com/office/powerpoint/2010/main" val="3755034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Owned and operated by USACE who release water for flood control</a:t>
            </a:r>
          </a:p>
          <a:p>
            <a:r>
              <a:rPr lang="en-US" dirty="0"/>
              <a:t>SW ‘s interests are water supply; release water to meet the needs of more than 600,000 people living in urban areas in Sonoma and Marin counties</a:t>
            </a:r>
          </a:p>
        </p:txBody>
      </p:sp>
    </p:spTree>
    <p:extLst>
      <p:ext uri="{BB962C8B-B14F-4D97-AF65-F5344CB8AC3E}">
        <p14:creationId xmlns:p14="http://schemas.microsoft.com/office/powerpoint/2010/main" val="3537967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Clr>
                <a:schemeClr val="bg1"/>
              </a:buClr>
              <a:buFont typeface="Arial" charset="0"/>
              <a:buNone/>
            </a:pPr>
            <a:r>
              <a:rPr lang="en-US" sz="1100" dirty="0">
                <a:solidFill>
                  <a:schemeClr val="bg1"/>
                </a:solidFill>
              </a:rPr>
              <a:t>Water conservation has been and will continue to be a key tool to resiliency.</a:t>
            </a:r>
          </a:p>
          <a:p>
            <a:pPr marL="0" indent="0" algn="l">
              <a:buClr>
                <a:schemeClr val="bg1"/>
              </a:buClr>
              <a:buFont typeface="Arial" charset="0"/>
              <a:buNone/>
            </a:pPr>
            <a:r>
              <a:rPr lang="en-US" sz="1100" dirty="0">
                <a:solidFill>
                  <a:schemeClr val="bg1"/>
                </a:solidFill>
              </a:rPr>
              <a:t>While our population has increased since the mid-1990s, as shown in the gray line, per capita water consumption has dropped significantly.</a:t>
            </a:r>
          </a:p>
          <a:p>
            <a:pPr marL="0" indent="0" algn="l">
              <a:buClr>
                <a:schemeClr val="bg1"/>
              </a:buClr>
              <a:buFont typeface="Arial" charset="0"/>
              <a:buNone/>
            </a:pPr>
            <a:r>
              <a:rPr lang="en-US" sz="1100" dirty="0">
                <a:solidFill>
                  <a:schemeClr val="bg1"/>
                </a:solidFill>
              </a:rPr>
              <a:t>In the mid 1990s, consumption was around 160 gallons per person, per day. Now, it’s less than 100 gallons per day, on average in our region.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charset="0"/>
              <a:buNone/>
              <a:tabLst/>
              <a:defRPr/>
            </a:pPr>
            <a:r>
              <a:rPr lang="en-US" dirty="0">
                <a:solidFill>
                  <a:srgbClr val="006699"/>
                </a:solidFill>
              </a:rPr>
              <a:t>This metric includes all uses of water (residential, commercial, industrial, institutional, landscape irrigation, water loss,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charset="0"/>
              <a:buNone/>
              <a:tabLst/>
              <a:defRPr/>
            </a:pPr>
            <a:r>
              <a:rPr lang="en-US" dirty="0">
                <a:solidFill>
                  <a:srgbClr val="006699"/>
                </a:solidFill>
              </a:rPr>
              <a:t>During the current drought, Sonoma Water is reducing the water supplied to our customers by 20% -- which is why we’re asking people to save even more.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charset="0"/>
              <a:buNone/>
              <a:tabLst/>
              <a:defRPr/>
            </a:pPr>
            <a:r>
              <a:rPr lang="en-US" dirty="0">
                <a:solidFill>
                  <a:srgbClr val="006699"/>
                </a:solidFill>
              </a:rPr>
              <a:t>Conservation can’t do it all…</a:t>
            </a:r>
          </a:p>
          <a:p>
            <a:pPr marL="0" indent="0" algn="l">
              <a:buClr>
                <a:schemeClr val="bg1"/>
              </a:buClr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9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A80FAE36-385D-4416-9A8E-5FA771B89A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89431139-DDF8-4DB2-A271-831288D0392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847594F0-459D-428C-A539-2C159C9E70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78EA8FDF-8A74-45C4-BF39-8021FFF4987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32C9633A-C641-49DA-8654-3991FA2C08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B393BFCD-27EE-47E7-9C21-D9ECB8EF41D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5411B3BF-01D4-4C20-979C-95EFC18754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9988FA47-A45B-4E4C-BF78-064B24421B1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sonomacountywater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s://www.facebook.com/sonomacountywat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CWA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linkedin.com/company/sonomacountywateragency/" TargetMode="Externa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sonomacountywateragency/" TargetMode="External"/><Relationship Id="rId2" Type="http://schemas.openxmlformats.org/officeDocument/2006/relationships/hyperlink" Target="https://www.facebook.com/sonomacountywater/" TargetMode="External"/><Relationship Id="rId1" Type="http://schemas.openxmlformats.org/officeDocument/2006/relationships/slideMaster" Target="../slideMasters/slideMaster6.xml"/><Relationship Id="rId5" Type="http://schemas.openxmlformats.org/officeDocument/2006/relationships/hyperlink" Target="https://www.instagram.com/sonomacountywater/" TargetMode="External"/><Relationship Id="rId4" Type="http://schemas.openxmlformats.org/officeDocument/2006/relationships/hyperlink" Target="https://twitter.com/SCWA" TargetMode="Externa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sonomacountywater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s://www.facebook.com/sonomacountywater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CWA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linkedin.com/company/sonomacountywateragency/" TargetMode="External"/><Relationship Id="rId9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sonomacountywater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s://www.facebook.com/sonomacountywater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twitter.com/SCWA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linkedin.com/company/sonomacountywateragency/" TargetMode="External"/><Relationship Id="rId9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Title w Imag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96228" y="0"/>
            <a:ext cx="489527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" name="Text Placeholder 3"/>
          <p:cNvSpPr>
            <a:spLocks noGrp="1"/>
          </p:cNvSpPr>
          <p:nvPr>
            <p:ph idx="1"/>
          </p:nvPr>
        </p:nvSpPr>
        <p:spPr>
          <a:xfrm>
            <a:off x="723514" y="3345427"/>
            <a:ext cx="5828047" cy="1342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400" cap="all" spc="100">
                <a:solidFill>
                  <a:schemeClr val="bg1"/>
                </a:solidFill>
                <a:latin typeface="Arial"/>
              </a:defRPr>
            </a:lvl1pPr>
            <a:lvl2pPr>
              <a:defRPr sz="1400" cap="all" spc="100">
                <a:solidFill>
                  <a:schemeClr val="bg1"/>
                </a:solidFill>
                <a:latin typeface="Arial"/>
              </a:defRPr>
            </a:lvl2pPr>
            <a:lvl3pPr>
              <a:defRPr sz="1400" cap="all" spc="100">
                <a:solidFill>
                  <a:schemeClr val="bg1"/>
                </a:solidFill>
                <a:latin typeface="Arial"/>
              </a:defRPr>
            </a:lvl3pPr>
            <a:lvl4pPr>
              <a:defRPr sz="1400" cap="all" spc="100">
                <a:solidFill>
                  <a:schemeClr val="bg1"/>
                </a:solidFill>
                <a:latin typeface="Arial"/>
              </a:defRPr>
            </a:lvl4pPr>
            <a:lvl5pPr>
              <a:defRPr sz="1400" cap="all" spc="10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/>
          </p:nvPr>
        </p:nvSpPr>
        <p:spPr>
          <a:xfrm>
            <a:off x="631154" y="5033963"/>
            <a:ext cx="3678381" cy="1143000"/>
          </a:xfrm>
        </p:spPr>
        <p:txBody>
          <a:bodyPr/>
          <a:lstStyle>
            <a:lvl1pPr algn="r"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facebook-white@2x.png">
            <a:hlinkClick r:id="rId2"/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33" y="6255498"/>
            <a:ext cx="231472" cy="171814"/>
          </a:xfrm>
          <a:prstGeom prst="rect">
            <a:avLst/>
          </a:prstGeom>
        </p:spPr>
      </p:pic>
      <p:pic>
        <p:nvPicPr>
          <p:cNvPr id="12" name="Picture 11" descr="linkedin-white@2x.png">
            <a:hlinkClick r:id="rId4"/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860" y="6255307"/>
            <a:ext cx="231472" cy="173602"/>
          </a:xfrm>
          <a:prstGeom prst="rect">
            <a:avLst/>
          </a:prstGeom>
        </p:spPr>
      </p:pic>
      <p:pic>
        <p:nvPicPr>
          <p:cNvPr id="13" name="Picture 12" descr="twitter-white@2x.png">
            <a:hlinkClick r:id="rId6"/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664" y="6256903"/>
            <a:ext cx="231472" cy="173602"/>
          </a:xfrm>
          <a:prstGeom prst="rect">
            <a:avLst/>
          </a:prstGeom>
        </p:spPr>
      </p:pic>
      <p:pic>
        <p:nvPicPr>
          <p:cNvPr id="14" name="Picture 13" descr="Asset 1@3x.png">
            <a:hlinkClick r:id="rId8"/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500" y="6258104"/>
            <a:ext cx="231552" cy="173662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2007803" y="6168557"/>
            <a:ext cx="245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ource Sans Pro"/>
              </a:rPr>
              <a:t>sonomawater.org</a:t>
            </a:r>
          </a:p>
        </p:txBody>
      </p:sp>
    </p:spTree>
    <p:extLst>
      <p:ext uri="{BB962C8B-B14F-4D97-AF65-F5344CB8AC3E}">
        <p14:creationId xmlns:p14="http://schemas.microsoft.com/office/powerpoint/2010/main" val="82752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59F7-A0C7-6C43-8291-6C0B6620FCB5}" type="datetimeFigureOut"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0F9B-BAF6-E246-8A30-B0CC939026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7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59F7-A0C7-6C43-8291-6C0B6620FCB5}" type="datetimeFigureOut"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0F9B-BAF6-E246-8A30-B0CC939026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96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59F7-A0C7-6C43-8291-6C0B6620FCB5}" type="datetimeFigureOut"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0F9B-BAF6-E246-8A30-B0CC939026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26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73" y="284596"/>
            <a:ext cx="4239491" cy="1162050"/>
          </a:xfrm>
        </p:spPr>
        <p:txBody>
          <a:bodyPr anchor="t"/>
          <a:lstStyle>
            <a:lvl1pPr algn="l">
              <a:defRPr sz="2000" b="1" kern="1200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819" y="273051"/>
            <a:ext cx="6219152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4873" y="1446646"/>
            <a:ext cx="4239491" cy="4691063"/>
          </a:xfrm>
        </p:spPr>
        <p:txBody>
          <a:bodyPr/>
          <a:lstStyle>
            <a:lvl1pPr marL="0" indent="0">
              <a:buNone/>
              <a:defRPr sz="1400" kern="12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A05CCC-EDA5-463A-B8AF-8862D9CF29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418D3-9CF8-45C1-B159-7B4BB5F1DABC}" type="datetimeFigureOut">
              <a:rPr lang="en-US" altLang="en-US"/>
              <a:pPr/>
              <a:t>9/2/2022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486AE-5885-49DD-AC90-83647105D3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535613" y="6356350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E9E56-C9AD-4232-9C26-44F45E0EBA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0FA05-032B-480B-9763-73D74AC842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337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C66D2-11A2-4E79-9626-5CDB29744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E8C03-8659-48EE-B931-1416AAC94295}" type="datetimeFigureOut">
              <a:rPr lang="en-US" altLang="en-US"/>
              <a:pPr/>
              <a:t>9/2/2022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F4CFF-C89E-4DF5-9052-632EEF889E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3CCD1-A91B-494B-A617-E9D69D9A2C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5F658-781C-4B29-A83D-63C96B9CFB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776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;p26" descr="facebook-white@2x.png">
            <a:hlinkClick r:id="rId2"/>
            <a:extLst>
              <a:ext uri="{FF2B5EF4-FFF2-40B4-BE49-F238E27FC236}">
                <a16:creationId xmlns:a16="http://schemas.microsoft.com/office/drawing/2014/main" id="{AC232FE9-815D-415F-9DB2-1003AF4755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5613" y="6254750"/>
            <a:ext cx="23177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Google Shape;52;p26" descr="linkedin-white@2x.png">
            <a:hlinkClick r:id="rId3"/>
            <a:extLst>
              <a:ext uri="{FF2B5EF4-FFF2-40B4-BE49-F238E27FC236}">
                <a16:creationId xmlns:a16="http://schemas.microsoft.com/office/drawing/2014/main" id="{0A78666E-EEF1-4D54-9E26-364B6101F9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94313" y="6254750"/>
            <a:ext cx="23177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Google Shape;53;p26" descr="twitter-white@2x.png">
            <a:hlinkClick r:id="rId4"/>
            <a:extLst>
              <a:ext uri="{FF2B5EF4-FFF2-40B4-BE49-F238E27FC236}">
                <a16:creationId xmlns:a16="http://schemas.microsoft.com/office/drawing/2014/main" id="{0508850D-71CF-4D82-B832-DA49F06BBA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2163" y="6256338"/>
            <a:ext cx="23177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Google Shape;54;p26" descr="Asset 1@3x.png">
            <a:hlinkClick r:id="rId5"/>
            <a:extLst>
              <a:ext uri="{FF2B5EF4-FFF2-40B4-BE49-F238E27FC236}">
                <a16:creationId xmlns:a16="http://schemas.microsoft.com/office/drawing/2014/main" id="{95298090-5E98-4018-A034-7663752AC6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8238" y="6257925"/>
            <a:ext cx="23177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Google Shape;55;p26">
            <a:extLst>
              <a:ext uri="{FF2B5EF4-FFF2-40B4-BE49-F238E27FC236}">
                <a16:creationId xmlns:a16="http://schemas.microsoft.com/office/drawing/2014/main" id="{7C9B464A-5C00-42F3-B339-BC8F0FF0F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475" y="6169025"/>
            <a:ext cx="2459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FF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sonomawater.org</a:t>
            </a:r>
            <a:endParaRPr lang="en-US" altLang="en-US"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1"/>
          </p:nvPr>
        </p:nvSpPr>
        <p:spPr>
          <a:xfrm>
            <a:off x="4233335" y="5276419"/>
            <a:ext cx="3678381" cy="88885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49;p26">
            <a:extLst>
              <a:ext uri="{FF2B5EF4-FFF2-40B4-BE49-F238E27FC236}">
                <a16:creationId xmlns:a16="http://schemas.microsoft.com/office/drawing/2014/main" id="{BF5BAAB2-E138-4B75-B4A1-BF558D9607DC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</p:spPr>
        <p:txBody>
          <a:bodyPr lIns="91425" tIns="91425" rIns="91425" bIns="91425" anchor="ctr"/>
          <a:lstStyle>
            <a:lvl1pPr>
              <a:buSzPts val="1400"/>
              <a:defRPr/>
            </a:lvl1pPr>
          </a:lstStyle>
          <a:p>
            <a:fld id="{FE055E29-0E32-41B0-9EF1-3D82936BFB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00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/>
          </p:nvPr>
        </p:nvSpPr>
        <p:spPr>
          <a:xfrm>
            <a:off x="4233335" y="5276419"/>
            <a:ext cx="3678381" cy="88885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facebook-white@2x.png">
            <a:hlinkClick r:id="rId2"/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787" y="6255498"/>
            <a:ext cx="231472" cy="171814"/>
          </a:xfrm>
          <a:prstGeom prst="rect">
            <a:avLst/>
          </a:prstGeom>
        </p:spPr>
      </p:pic>
      <p:pic>
        <p:nvPicPr>
          <p:cNvPr id="6" name="Picture 5" descr="linkedin-white@2x.png">
            <a:hlinkClick r:id="rId4"/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113" y="6255307"/>
            <a:ext cx="231472" cy="173602"/>
          </a:xfrm>
          <a:prstGeom prst="rect">
            <a:avLst/>
          </a:prstGeom>
        </p:spPr>
      </p:pic>
      <p:pic>
        <p:nvPicPr>
          <p:cNvPr id="7" name="Picture 6" descr="twitter-white@2x.png">
            <a:hlinkClick r:id="rId6"/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917" y="6256903"/>
            <a:ext cx="231472" cy="173602"/>
          </a:xfrm>
          <a:prstGeom prst="rect">
            <a:avLst/>
          </a:prstGeom>
        </p:spPr>
      </p:pic>
      <p:pic>
        <p:nvPicPr>
          <p:cNvPr id="8" name="Picture 7" descr="Asset 1@3x.png">
            <a:hlinkClick r:id="rId8"/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753" y="6258104"/>
            <a:ext cx="231552" cy="17366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579056" y="6168557"/>
            <a:ext cx="245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ource Sans Pro"/>
              </a:rPr>
              <a:t>sonomawater.org</a:t>
            </a:r>
          </a:p>
        </p:txBody>
      </p:sp>
    </p:spTree>
    <p:extLst>
      <p:ext uri="{BB962C8B-B14F-4D97-AF65-F5344CB8AC3E}">
        <p14:creationId xmlns:p14="http://schemas.microsoft.com/office/powerpoint/2010/main" val="224457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73" y="284596"/>
            <a:ext cx="4239491" cy="1162050"/>
          </a:xfrm>
        </p:spPr>
        <p:txBody>
          <a:bodyPr anchor="t"/>
          <a:lstStyle>
            <a:lvl1pPr algn="l">
              <a:defRPr sz="2000" b="1" kern="1200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819" y="273051"/>
            <a:ext cx="6219152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4873" y="1446646"/>
            <a:ext cx="4239491" cy="4691063"/>
          </a:xfrm>
        </p:spPr>
        <p:txBody>
          <a:bodyPr/>
          <a:lstStyle>
            <a:lvl1pPr marL="0" indent="0">
              <a:buNone/>
              <a:defRPr sz="1400" kern="12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78344" y="6350001"/>
            <a:ext cx="1043709" cy="365125"/>
          </a:xfrm>
          <a:prstGeom prst="rect">
            <a:avLst/>
          </a:prstGeom>
        </p:spPr>
        <p:txBody>
          <a:bodyPr/>
          <a:lstStyle/>
          <a:p>
            <a:fld id="{B641AB61-DE11-FC46-80AB-C5831E7AA16B}" type="datetimeFigureOut"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3566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6EC45C1-6459-FD4B-8989-EA0FCB31AE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9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A91D-D47C-4B41-9472-E0EC3B05C44B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105-188A-477B-A497-8D5186A46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9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1"/>
          </p:nvPr>
        </p:nvSpPr>
        <p:spPr>
          <a:xfrm>
            <a:off x="4233335" y="5276419"/>
            <a:ext cx="3678381" cy="888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1" name="Google Shape;51;p26" descr="facebook-white@2x.png">
            <a:hlinkClick r:id="rId2"/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5787" y="6255498"/>
            <a:ext cx="231472" cy="171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6" descr="linkedin-white@2x.png">
            <a:hlinkClick r:id="rId4"/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4113" y="6255307"/>
            <a:ext cx="231472" cy="173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6" descr="twitter-white@2x.png">
            <a:hlinkClick r:id="rId6"/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917" y="6256903"/>
            <a:ext cx="231472" cy="173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6" descr="Asset 1@3x.png">
            <a:hlinkClick r:id="rId8"/>
          </p:cNvPr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8753" y="6258104"/>
            <a:ext cx="231552" cy="17366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6"/>
          <p:cNvSpPr txBox="1"/>
          <p:nvPr/>
        </p:nvSpPr>
        <p:spPr>
          <a:xfrm>
            <a:off x="5579056" y="6168557"/>
            <a:ext cx="24586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sonomawater.org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7570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54"/>
          <p:cNvSpPr/>
          <p:nvPr userDrawn="1"/>
        </p:nvSpPr>
        <p:spPr>
          <a:xfrm>
            <a:off x="0" y="0"/>
            <a:ext cx="12192000" cy="1524000"/>
          </a:xfrm>
          <a:prstGeom prst="rect">
            <a:avLst/>
          </a:prstGeom>
          <a:solidFill>
            <a:srgbClr val="1125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D9BE-665D-6845-B7CA-8E736EB7D459}" type="datetimeFigureOut"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2B4D-49CC-FE4F-AED0-B764F5958C49}" type="slidenum"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41047" y="1750786"/>
            <a:ext cx="590247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400" b="0" i="0" u="none" strike="noStrike" cap="all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</a:p>
          <a:p>
            <a:pPr>
              <a:defRPr/>
            </a:pPr>
            <a:r>
              <a:rPr lang="en-US" sz="1200" dirty="0"/>
              <a:t>This template has been built in Master Slide Layouts to keep all your slide styles consistent.  To choose from these Layouts, right click on a slide, select “Layout” and then choose the layout you want applied to that slide.</a:t>
            </a:r>
          </a:p>
          <a:p>
            <a:pPr>
              <a:defRPr/>
            </a:pPr>
            <a:endParaRPr lang="en-US" sz="1200" dirty="0"/>
          </a:p>
          <a:p>
            <a:pPr>
              <a:defRPr/>
            </a:pPr>
            <a:endParaRPr lang="en-US" sz="1400" dirty="0"/>
          </a:p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400" b="0" i="0" u="none" strike="noStrike" cap="all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</a:p>
          <a:p>
            <a:pPr>
              <a:defRPr/>
            </a:pPr>
            <a:r>
              <a:rPr lang="en-US" sz="1200" dirty="0"/>
              <a:t>Please only use Arial or Source Sans Pro</a:t>
            </a:r>
          </a:p>
          <a:p>
            <a:pPr>
              <a:defRPr/>
            </a:pPr>
            <a:endParaRPr lang="en-US" sz="12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b="0" i="0" u="none" strike="noStrike" cap="all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Opening / Closing Slide</a:t>
            </a:r>
          </a:p>
          <a:p>
            <a:pPr>
              <a:defRPr/>
            </a:pPr>
            <a:r>
              <a:rPr lang="en-US" sz="1200" dirty="0"/>
              <a:t>Please include your contact information and the title of the slideshow on the first and last slide.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cap="all" spc="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Animation</a:t>
            </a:r>
          </a:p>
          <a:p>
            <a:pPr>
              <a:defRPr/>
            </a:pPr>
            <a:r>
              <a:rPr lang="en-US" sz="1200" dirty="0"/>
              <a:t>Please avoid the use of animations or having images/text overlaid on top of each other on one slide if your presentation will be made publicly available as a PDF on the website.</a:t>
            </a:r>
          </a:p>
          <a:p>
            <a:pPr>
              <a:defRPr/>
            </a:pPr>
            <a:endParaRPr lang="en-US" sz="1400" dirty="0"/>
          </a:p>
          <a:p>
            <a:endParaRPr lang="en-US" sz="1400"/>
          </a:p>
        </p:txBody>
      </p:sp>
      <p:pic>
        <p:nvPicPr>
          <p:cNvPr id="10" name="Picture 9" descr="\\fileserver\data\Erpad\WCS\brianmm\My Documents\My Pictures\Picasa\Screen Captures\Fullscreen capture 2232010 101138 AM.b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2244" y="1616413"/>
            <a:ext cx="3509817" cy="224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creen Shot 2018-07-12 at 4.53.49 PM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2244" y="4018931"/>
            <a:ext cx="3448243" cy="194948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692726" y="535027"/>
            <a:ext cx="104370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Water Agency PPT Template Instructions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(DELETE THIS SLIDE)</a:t>
            </a:r>
            <a:endParaRPr lang="en-US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0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59F7-A0C7-6C43-8291-6C0B6620FCB5}" type="datetimeFigureOut"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0F9B-BAF6-E246-8A30-B0CC939026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1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59F7-A0C7-6C43-8291-6C0B6620FCB5}" type="datetimeFigureOut"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0F9B-BAF6-E246-8A30-B0CC939026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4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59F7-A0C7-6C43-8291-6C0B6620FCB5}" type="datetimeFigureOut"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0F9B-BAF6-E246-8A30-B0CC939026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51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25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9" name="Shape 55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204" y="679800"/>
            <a:ext cx="4154484" cy="14921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13522" y="2543431"/>
            <a:ext cx="5815527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/>
          </a:p>
        </p:txBody>
      </p:sp>
      <p:sp>
        <p:nvSpPr>
          <p:cNvPr id="20" name="Text Placeholder 3"/>
          <p:cNvSpPr txBox="1">
            <a:spLocks/>
          </p:cNvSpPr>
          <p:nvPr userDrawn="1"/>
        </p:nvSpPr>
        <p:spPr>
          <a:xfrm>
            <a:off x="615757" y="5296593"/>
            <a:ext cx="5828047" cy="903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00" b="0" i="0" u="none" strike="noStrike" cap="none">
                <a:solidFill>
                  <a:schemeClr val="bg1"/>
                </a:solidFill>
                <a:latin typeface="Source Sans Pro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bg1"/>
                </a:solidFill>
                <a:latin typeface="Source Sans Pro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bg1"/>
                </a:solidFill>
                <a:latin typeface="Source Sans Pro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bg1"/>
                </a:solidFill>
                <a:latin typeface="Source Sans Pro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bg1"/>
                </a:solidFill>
                <a:latin typeface="Source Sans Pro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endParaRPr lang="en-US" sz="100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701963" y="3424382"/>
            <a:ext cx="5855856" cy="2013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61762" y="2191110"/>
            <a:ext cx="638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Clean. Reliable. Essential. Every day.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00" b="0" i="0" u="none" strike="noStrike" cap="none">
          <a:solidFill>
            <a:schemeClr val="lt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chemeClr val="bg1"/>
          </a:solidFill>
          <a:latin typeface="Source Sans Pro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bg1"/>
          </a:solidFill>
          <a:latin typeface="Source Sans Pro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bg1"/>
          </a:solidFill>
          <a:latin typeface="Source Sans Pro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bg1"/>
          </a:solidFill>
          <a:latin typeface="Source Sans Pro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bg1"/>
          </a:solidFill>
          <a:latin typeface="Source Sans Pro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25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9" name="Shape 55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1100" y="3038350"/>
            <a:ext cx="2385622" cy="78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9758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00" b="0" i="0" u="none" strike="noStrike" cap="none">
          <a:solidFill>
            <a:schemeClr val="lt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chemeClr val="bg1"/>
          </a:solidFill>
          <a:latin typeface="Source Sans Pro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chemeClr val="bg1"/>
          </a:solidFill>
          <a:latin typeface="Source Sans Pro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chemeClr val="bg1"/>
          </a:solidFill>
          <a:latin typeface="Source Sans Pro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chemeClr val="bg1"/>
          </a:solidFill>
          <a:latin typeface="Source Sans Pro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chemeClr val="bg1"/>
          </a:solidFill>
          <a:latin typeface="Source Sans Pro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2"/>
          <p:cNvSpPr/>
          <p:nvPr userDrawn="1"/>
        </p:nvSpPr>
        <p:spPr>
          <a:xfrm>
            <a:off x="-1" y="0"/>
            <a:ext cx="5080001" cy="6880800"/>
          </a:xfrm>
          <a:prstGeom prst="rect">
            <a:avLst/>
          </a:prstGeom>
          <a:solidFill>
            <a:srgbClr val="1125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8" name="Shape 63"/>
          <p:cNvPicPr preferRelativeResize="0"/>
          <p:nvPr userDrawn="1"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34" y="6117167"/>
            <a:ext cx="1573431" cy="4820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9978344" y="6350001"/>
            <a:ext cx="1043709" cy="365125"/>
          </a:xfrm>
          <a:prstGeom prst="rect">
            <a:avLst/>
          </a:prstGeom>
        </p:spPr>
        <p:txBody>
          <a:bodyPr/>
          <a:lstStyle/>
          <a:p>
            <a:fld id="{B641AB61-DE11-FC46-80AB-C5831E7AA16B}" type="datetimeFigureOut">
              <a:t>9/2/2022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581843" y="634480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6EC45C1-6459-FD4B-8989-EA0FCB31AE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2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9" r:id="rId2"/>
    <p:sldLayoutId id="2147483690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2D9BE-665D-6845-B7CA-8E736EB7D459}" type="datetimeFigureOut"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E2B4D-49CC-FE4F-AED0-B764F5958C4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0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71"/>
          <p:cNvPicPr preferRelativeResize="0"/>
          <p:nvPr userDrawn="1"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179" y="6719455"/>
            <a:ext cx="12238180" cy="18023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01338" y="6087111"/>
            <a:ext cx="1327356" cy="441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B59F7-A0C7-6C43-8291-6C0B6620FCB5}" type="datetimeFigureOut"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95707" y="6087111"/>
            <a:ext cx="4246880" cy="441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8507" y="6087111"/>
            <a:ext cx="3129280" cy="441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10F9B-BAF6-E246-8A30-B0CC939026C3}" type="slidenum">
              <a:t>‹#›</a:t>
            </a:fld>
            <a:endParaRPr lang="en-US"/>
          </a:p>
        </p:txBody>
      </p:sp>
      <p:pic>
        <p:nvPicPr>
          <p:cNvPr id="8" name="Shape 63"/>
          <p:cNvPicPr preferRelativeResize="0"/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83" y="6024801"/>
            <a:ext cx="1746045" cy="482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33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62">
            <a:extLst>
              <a:ext uri="{FF2B5EF4-FFF2-40B4-BE49-F238E27FC236}">
                <a16:creationId xmlns:a16="http://schemas.microsoft.com/office/drawing/2014/main" id="{E5DB3AD5-0DFC-4B2A-8825-29B420B4AF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080000" cy="6880225"/>
          </a:xfrm>
          <a:prstGeom prst="rect">
            <a:avLst/>
          </a:prstGeom>
          <a:solidFill>
            <a:srgbClr val="1125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075" name="Shape 63">
            <a:extLst>
              <a:ext uri="{FF2B5EF4-FFF2-40B4-BE49-F238E27FC236}">
                <a16:creationId xmlns:a16="http://schemas.microsoft.com/office/drawing/2014/main" id="{16D75615-D96A-4E1B-B632-7B6A69C6492F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63" y="6116638"/>
            <a:ext cx="15732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Placeholder 1">
            <a:extLst>
              <a:ext uri="{FF2B5EF4-FFF2-40B4-BE49-F238E27FC236}">
                <a16:creationId xmlns:a16="http://schemas.microsoft.com/office/drawing/2014/main" id="{A3E22635-78D0-44D9-876A-747A444D62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7" name="Text Placeholder 2">
            <a:extLst>
              <a:ext uri="{FF2B5EF4-FFF2-40B4-BE49-F238E27FC236}">
                <a16:creationId xmlns:a16="http://schemas.microsoft.com/office/drawing/2014/main" id="{3FB02EFF-747E-4B67-A58F-3D1BCEDFF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Date Placeholder 4">
            <a:extLst>
              <a:ext uri="{FF2B5EF4-FFF2-40B4-BE49-F238E27FC236}">
                <a16:creationId xmlns:a16="http://schemas.microsoft.com/office/drawing/2014/main" id="{619B9632-7530-467A-A272-231FED85C5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79025" y="6350000"/>
            <a:ext cx="10429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lvl1pPr>
          </a:lstStyle>
          <a:p>
            <a:fld id="{79B856A8-10AF-4E36-AF3A-9D894FD99BD1}" type="datetimeFigureOut">
              <a:rPr lang="en-US" altLang="en-US"/>
              <a:pPr/>
              <a:t>9/2/2022</a:t>
            </a:fld>
            <a:endParaRPr lang="en-US" altLang="en-US"/>
          </a:p>
        </p:txBody>
      </p:sp>
      <p:sp>
        <p:nvSpPr>
          <p:cNvPr id="3079" name="Footer Placeholder 5">
            <a:extLst>
              <a:ext uri="{FF2B5EF4-FFF2-40B4-BE49-F238E27FC236}">
                <a16:creationId xmlns:a16="http://schemas.microsoft.com/office/drawing/2014/main" id="{774D95C0-7347-4218-862D-740887E5A4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81650" y="6345238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lvl1pPr>
          </a:lstStyle>
          <a:p>
            <a:endParaRPr lang="en-US" altLang="en-US"/>
          </a:p>
        </p:txBody>
      </p:sp>
      <p:sp>
        <p:nvSpPr>
          <p:cNvPr id="3080" name="Slide Number Placeholder 6">
            <a:extLst>
              <a:ext uri="{FF2B5EF4-FFF2-40B4-BE49-F238E27FC236}">
                <a16:creationId xmlns:a16="http://schemas.microsoft.com/office/drawing/2014/main" id="{9235C656-81C6-4983-8B30-F7CB75FE16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lvl1pPr>
          </a:lstStyle>
          <a:p>
            <a:fld id="{A52C31E2-0998-40DD-B596-2C58C84E70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51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28388" y="2929796"/>
            <a:ext cx="5741504" cy="763500"/>
          </a:xfrm>
        </p:spPr>
        <p:txBody>
          <a:bodyPr/>
          <a:lstStyle/>
          <a:p>
            <a:pPr algn="ctr"/>
            <a:r>
              <a:rPr lang="en-US" sz="4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Drought Town Hall</a:t>
            </a:r>
            <a:endParaRPr lang="en-US" sz="20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0972" y="4728009"/>
            <a:ext cx="4455974" cy="1026246"/>
          </a:xfrm>
        </p:spPr>
        <p:txBody>
          <a:bodyPr>
            <a:normAutofit/>
          </a:bodyPr>
          <a:lstStyle/>
          <a:p>
            <a:r>
              <a:rPr lang="en-US" sz="1800" cap="none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Marcus Trotta</a:t>
            </a:r>
          </a:p>
          <a:p>
            <a:r>
              <a:rPr lang="es-MX" sz="1800" cap="none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Principal </a:t>
            </a:r>
            <a:r>
              <a:rPr lang="es-MX" sz="1800" cap="non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Hydrogeologist</a:t>
            </a:r>
            <a:endParaRPr lang="es-MX" sz="1800" cap="non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1800" cap="none" dirty="0">
                <a:latin typeface="Source Sans Pro" panose="020B0503030403020204" pitchFamily="34" charset="0"/>
                <a:ea typeface="Source Sans Pro" panose="020B0503030403020204" pitchFamily="34" charset="0"/>
              </a:rPr>
              <a:t>Sonoma Water</a:t>
            </a:r>
          </a:p>
        </p:txBody>
      </p:sp>
      <p:pic>
        <p:nvPicPr>
          <p:cNvPr id="6" name="Picture 5" descr="A dry lake bed. 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496" y="0"/>
            <a:ext cx="5741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54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5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1" descr="Pipes">
            <a:extLst>
              <a:ext uri="{FF2B5EF4-FFF2-40B4-BE49-F238E27FC236}">
                <a16:creationId xmlns:a16="http://schemas.microsoft.com/office/drawing/2014/main" id="{E89595F1-15F9-499E-851A-EABD470FD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750" y="3921125"/>
            <a:ext cx="29749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2">
            <a:extLst>
              <a:ext uri="{FF2B5EF4-FFF2-40B4-BE49-F238E27FC236}">
                <a16:creationId xmlns:a16="http://schemas.microsoft.com/office/drawing/2014/main" id="{A2A2B971-06DC-4478-9310-37E8AB4FB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90538" y="-150813"/>
            <a:ext cx="11318876" cy="1143001"/>
          </a:xfrm>
        </p:spPr>
        <p:txBody>
          <a:bodyPr/>
          <a:lstStyle/>
          <a:p>
            <a:r>
              <a:rPr lang="en-US" altLang="en-US" sz="3800" dirty="0"/>
              <a:t>Aquifer Storage and Recovery</a:t>
            </a:r>
            <a:endParaRPr lang="en-US" altLang="en-US" sz="3200" i="1" dirty="0"/>
          </a:p>
        </p:txBody>
      </p:sp>
      <p:sp>
        <p:nvSpPr>
          <p:cNvPr id="31748" name="Text Placeholder 3">
            <a:extLst>
              <a:ext uri="{FF2B5EF4-FFF2-40B4-BE49-F238E27FC236}">
                <a16:creationId xmlns:a16="http://schemas.microsoft.com/office/drawing/2014/main" id="{159D88C1-AD1F-4232-BC3D-D080D79C5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7657"/>
            <a:ext cx="9048750" cy="520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68580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085850" indent="-28575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marL="68580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Actively supplement aquifers with Russian River drinking water when it’s available </a:t>
            </a:r>
          </a:p>
          <a:p>
            <a:pPr marL="68580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Successfully and safely implemented in many other areas throughout world</a:t>
            </a:r>
          </a:p>
          <a:p>
            <a:pPr marL="68580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Increases supply portfolio with groundwater being more readily available during droughts and emergencies</a:t>
            </a:r>
          </a:p>
          <a:p>
            <a:pPr marL="68580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Requires coordinated planning and permitting with extensive monitoring and reporting</a:t>
            </a:r>
          </a:p>
          <a:p>
            <a:pPr marL="68580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Build upon and leverage prior and ongoing studies and planning in Sonoma County</a:t>
            </a:r>
          </a:p>
          <a:p>
            <a:pPr marL="1085850" marR="0" lvl="2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2013 Regional Groundwater Banking Feasibility Study</a:t>
            </a:r>
          </a:p>
          <a:p>
            <a:pPr marL="1085850" marR="0" lvl="2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2018 City of Sonoma ASR Pilot Study</a:t>
            </a:r>
          </a:p>
          <a:p>
            <a:pPr marL="1085850" marR="0" lvl="2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Ongoing Implementation of Groundwater Sustainability Plans</a:t>
            </a:r>
          </a:p>
          <a:p>
            <a:pPr marL="1085850" marR="0" lvl="2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Regional Water Supply Resiliency Planning</a:t>
            </a:r>
          </a:p>
          <a:p>
            <a:pPr marL="1085850" marR="0" lvl="2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1749" name="Picture 9" descr="Cover of a report called the Groundwater Banking Program Feasibility Study">
            <a:extLst>
              <a:ext uri="{FF2B5EF4-FFF2-40B4-BE49-F238E27FC236}">
                <a16:creationId xmlns:a16="http://schemas.microsoft.com/office/drawing/2014/main" id="{9B08079A-E3EB-47BA-A93C-610D78CE0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8313" y="420688"/>
            <a:ext cx="2528887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" descr="Pipes">
            <a:extLst>
              <a:ext uri="{FF2B5EF4-FFF2-40B4-BE49-F238E27FC236}">
                <a16:creationId xmlns:a16="http://schemas.microsoft.com/office/drawing/2014/main" id="{F9B0EC66-3EFB-47AF-B8EA-64FFC99C2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0638" y="4729163"/>
            <a:ext cx="31718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55B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/>
          <p:nvPr/>
        </p:nvSpPr>
        <p:spPr>
          <a:xfrm>
            <a:off x="4086514" y="3872076"/>
            <a:ext cx="4018967" cy="888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Marcus Trotta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Marcus.Trotta@scwa.ca.gov</a:t>
            </a:r>
            <a:endParaRPr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34F4A8-405E-4272-933C-7CA0262132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70681" y="2419216"/>
            <a:ext cx="4250635" cy="1143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6440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5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141" y="266249"/>
            <a:ext cx="487107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Local sources of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88" y="1769805"/>
            <a:ext cx="4435289" cy="4195713"/>
          </a:xfrm>
        </p:spPr>
        <p:txBody>
          <a:bodyPr>
            <a:normAutofit/>
          </a:bodyPr>
          <a:lstStyle/>
          <a:p>
            <a:r>
              <a:rPr lang="en-US" sz="2471" dirty="0"/>
              <a:t>Surface water (Russian River project)</a:t>
            </a:r>
          </a:p>
          <a:p>
            <a:r>
              <a:rPr lang="en-US" sz="2471" dirty="0"/>
              <a:t>Recycled water</a:t>
            </a:r>
          </a:p>
          <a:p>
            <a:r>
              <a:rPr lang="en-US" sz="2471" dirty="0"/>
              <a:t>Water that is saved through conservation</a:t>
            </a:r>
          </a:p>
          <a:p>
            <a:r>
              <a:rPr lang="en-US" sz="2471" dirty="0"/>
              <a:t>Groundwater</a:t>
            </a:r>
          </a:p>
          <a:p>
            <a:endParaRPr lang="en-US" sz="2071" dirty="0"/>
          </a:p>
          <a:p>
            <a:endParaRPr lang="en-US" sz="2071" dirty="0"/>
          </a:p>
          <a:p>
            <a:endParaRPr lang="en-US" sz="2471" dirty="0"/>
          </a:p>
        </p:txBody>
      </p:sp>
      <p:pic>
        <p:nvPicPr>
          <p:cNvPr id="7" name="Picture 6" descr="A picture containing grass, outdoor, nature, plant&#10;&#10;Description automatically generated">
            <a:extLst>
              <a:ext uri="{FF2B5EF4-FFF2-40B4-BE49-F238E27FC236}">
                <a16:creationId xmlns:a16="http://schemas.microsoft.com/office/drawing/2014/main" id="{BEDAAADA-4E07-44BC-A45C-20CCCE0AAB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212" y="1261513"/>
            <a:ext cx="3465872" cy="2310580"/>
          </a:xfrm>
          <a:prstGeom prst="rect">
            <a:avLst/>
          </a:prstGeom>
        </p:spPr>
      </p:pic>
      <p:pic>
        <p:nvPicPr>
          <p:cNvPr id="9" name="Picture 8" descr="A small building in a field&#10;&#10;Description automatically generated with low confidence">
            <a:extLst>
              <a:ext uri="{FF2B5EF4-FFF2-40B4-BE49-F238E27FC236}">
                <a16:creationId xmlns:a16="http://schemas.microsoft.com/office/drawing/2014/main" id="{2852260B-CB00-4B26-A70A-285B660697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6073" y="1233815"/>
            <a:ext cx="3212252" cy="2364065"/>
          </a:xfrm>
          <a:prstGeom prst="rect">
            <a:avLst/>
          </a:prstGeom>
        </p:spPr>
      </p:pic>
      <p:pic>
        <p:nvPicPr>
          <p:cNvPr id="13" name="Picture 12" descr="A picture containing outdoor, grass, pink, tree&#10;&#10;Description automatically generated">
            <a:extLst>
              <a:ext uri="{FF2B5EF4-FFF2-40B4-BE49-F238E27FC236}">
                <a16:creationId xmlns:a16="http://schemas.microsoft.com/office/drawing/2014/main" id="{52E1A967-CB5F-4105-8C21-EBDB19B5A9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1411" y="3655142"/>
            <a:ext cx="3451673" cy="2051283"/>
          </a:xfrm>
          <a:prstGeom prst="rect">
            <a:avLst/>
          </a:prstGeom>
        </p:spPr>
      </p:pic>
      <p:pic>
        <p:nvPicPr>
          <p:cNvPr id="15" name="Picture 14" descr="A picture containing outdoor, ground, grass, dirt&#10;&#10;Description automatically generated">
            <a:extLst>
              <a:ext uri="{FF2B5EF4-FFF2-40B4-BE49-F238E27FC236}">
                <a16:creationId xmlns:a16="http://schemas.microsoft.com/office/drawing/2014/main" id="{252F6F64-59E1-4D25-B85E-74D95C3B73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6072" y="3655142"/>
            <a:ext cx="3212253" cy="205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29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5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53" y="266249"/>
            <a:ext cx="504396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Russian River Watershed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88" y="1614181"/>
            <a:ext cx="4435289" cy="4351338"/>
          </a:xfrm>
        </p:spPr>
        <p:txBody>
          <a:bodyPr>
            <a:normAutofit/>
          </a:bodyPr>
          <a:lstStyle/>
          <a:p>
            <a:r>
              <a:rPr lang="en-US" sz="2471" dirty="0"/>
              <a:t>2 major water supply/flood control reservoirs</a:t>
            </a:r>
          </a:p>
          <a:p>
            <a:r>
              <a:rPr lang="en-US" sz="2471" dirty="0"/>
              <a:t>Sonoma Water supplies water to about 600,000 residents</a:t>
            </a:r>
          </a:p>
          <a:p>
            <a:r>
              <a:rPr lang="en-US" sz="2471" dirty="0"/>
              <a:t>Water is naturally filtered through sands/gravels at Wohler/Mirabel facilities (near Forestville)</a:t>
            </a:r>
          </a:p>
          <a:p>
            <a:endParaRPr lang="en-US" sz="2071" dirty="0"/>
          </a:p>
          <a:p>
            <a:endParaRPr lang="en-US" sz="2071" dirty="0"/>
          </a:p>
          <a:p>
            <a:endParaRPr lang="en-US" sz="2471" dirty="0"/>
          </a:p>
        </p:txBody>
      </p:sp>
      <p:pic>
        <p:nvPicPr>
          <p:cNvPr id="6" name="Content Placeholder 1" descr="A map of the Russian River watershe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172" y="829833"/>
            <a:ext cx="3097064" cy="5924295"/>
          </a:xfrm>
          <a:prstGeom prst="rect">
            <a:avLst/>
          </a:prstGeom>
        </p:spPr>
      </p:pic>
      <p:pic>
        <p:nvPicPr>
          <p:cNvPr id="5" name="Content Placeholder 4" descr="A map and graphic showing the wells Sonoma Water uses to provide drinking water to lower Sonoma County. 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195" y="825573"/>
            <a:ext cx="3688536" cy="592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5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53" y="266249"/>
            <a:ext cx="5043960" cy="1143000"/>
          </a:xfrm>
        </p:spPr>
        <p:txBody>
          <a:bodyPr>
            <a:normAutofit/>
          </a:bodyPr>
          <a:lstStyle/>
          <a:p>
            <a:r>
              <a:rPr lang="en-US" dirty="0"/>
              <a:t>Recycled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88" y="1614181"/>
            <a:ext cx="4435289" cy="4351338"/>
          </a:xfrm>
        </p:spPr>
        <p:txBody>
          <a:bodyPr>
            <a:normAutofit/>
          </a:bodyPr>
          <a:lstStyle/>
          <a:p>
            <a:r>
              <a:rPr lang="en-US" sz="2471" dirty="0"/>
              <a:t>Highly treated wastewater</a:t>
            </a:r>
          </a:p>
          <a:p>
            <a:r>
              <a:rPr lang="en-US" sz="2471" dirty="0"/>
              <a:t>Used for agricultural irrigation, in parks, on playing fields, for landscaping and environmental restoration</a:t>
            </a:r>
            <a:endParaRPr lang="en-US" sz="2071" dirty="0"/>
          </a:p>
          <a:p>
            <a:endParaRPr lang="en-US" sz="2071" dirty="0"/>
          </a:p>
          <a:p>
            <a:endParaRPr lang="en-US" sz="2471" dirty="0"/>
          </a:p>
        </p:txBody>
      </p:sp>
      <p:pic>
        <p:nvPicPr>
          <p:cNvPr id="11" name="Picture 10" descr="A picture containing outdoor, sky, dirt, field&#10;&#10;Description automatically generated">
            <a:extLst>
              <a:ext uri="{FF2B5EF4-FFF2-40B4-BE49-F238E27FC236}">
                <a16:creationId xmlns:a16="http://schemas.microsoft.com/office/drawing/2014/main" id="{AA8A7124-CEF8-4D88-B123-7FFC2DB902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213" y="1207682"/>
            <a:ext cx="6636409" cy="444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0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5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375385" y="274638"/>
            <a:ext cx="11319309" cy="639762"/>
          </a:xfrm>
        </p:spPr>
        <p:txBody>
          <a:bodyPr>
            <a:noAutofit/>
          </a:bodyPr>
          <a:lstStyle/>
          <a:p>
            <a:r>
              <a:rPr lang="en-US" sz="3800" dirty="0"/>
              <a:t>Water Conservation</a:t>
            </a:r>
            <a:endParaRPr lang="en-US" sz="3200" i="1" dirty="0"/>
          </a:p>
        </p:txBody>
      </p:sp>
      <p:pic>
        <p:nvPicPr>
          <p:cNvPr id="4" name="Content Placeholder 6" descr="A graph showing water conservation">
            <a:extLst>
              <a:ext uri="{FF2B5EF4-FFF2-40B4-BE49-F238E27FC236}">
                <a16:creationId xmlns:a16="http://schemas.microsoft.com/office/drawing/2014/main" id="{1524579E-B780-4C01-A22E-827EF6AD1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5440" y="1040860"/>
            <a:ext cx="9336170" cy="491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9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5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3D2CF935-B049-4321-9A9B-AF47C7962F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266700"/>
            <a:ext cx="11112500" cy="868363"/>
          </a:xfrm>
        </p:spPr>
        <p:txBody>
          <a:bodyPr/>
          <a:lstStyle/>
          <a:p>
            <a:r>
              <a:rPr lang="en-US" altLang="en-US" sz="3600"/>
              <a:t>Balancing water supply through conjunctive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C9862-81F5-4AB0-8F63-8D93D8B21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1314450"/>
            <a:ext cx="3733800" cy="4206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071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71" dirty="0"/>
              <a:t>Maximize recycled water use and water conservation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71" dirty="0"/>
              <a:t>Let groundwater aquifer recharge and recover when Russian River water is available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71" dirty="0"/>
              <a:t>Actively supplement aquifer during winter when water is plentiful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471" dirty="0"/>
          </a:p>
        </p:txBody>
      </p:sp>
      <p:pic>
        <p:nvPicPr>
          <p:cNvPr id="23556" name="Picture 4" descr="A graphic showing how aquifer recharge works">
            <a:extLst>
              <a:ext uri="{FF2B5EF4-FFF2-40B4-BE49-F238E27FC236}">
                <a16:creationId xmlns:a16="http://schemas.microsoft.com/office/drawing/2014/main" id="{0A6B8042-716D-46D2-A26C-F29A0647E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1800" y="1858963"/>
            <a:ext cx="788035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5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955D53EC-CC8F-45DD-B853-D9DA535327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763" y="-95250"/>
            <a:ext cx="9509125" cy="1111250"/>
          </a:xfrm>
        </p:spPr>
        <p:txBody>
          <a:bodyPr/>
          <a:lstStyle/>
          <a:p>
            <a:r>
              <a:rPr lang="en-US" altLang="en-US"/>
              <a:t>Groundwater – Sonoma Water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AB0CC-A620-4DFE-AEB8-443DB5B21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1479550"/>
            <a:ext cx="7137400" cy="44704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71" dirty="0"/>
              <a:t>Three production wells in Santa Rosa Plain (Todd Rd, Sebastopol Rd and Occidental Rd.)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71" dirty="0"/>
              <a:t>Between 1999-2009, wells averaged 3,600 acre-feet annually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71" dirty="0"/>
              <a:t>After 2009 shifted to conjunctive use (rest wells during normal/wet years and pump during dry years)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71" dirty="0"/>
              <a:t>Relied upon wells during 2012-2015 drought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71" dirty="0"/>
              <a:t>Have been offline since 2018 (upgrades needed to comply with recent drinking water regulatory changes)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071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071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471" dirty="0"/>
          </a:p>
        </p:txBody>
      </p:sp>
      <p:pic>
        <p:nvPicPr>
          <p:cNvPr id="25604" name="Picture 5" descr="Map showing well locations in Sonoma County">
            <a:extLst>
              <a:ext uri="{FF2B5EF4-FFF2-40B4-BE49-F238E27FC236}">
                <a16:creationId xmlns:a16="http://schemas.microsoft.com/office/drawing/2014/main" id="{B948917D-FCAB-40FC-BE42-52B938510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3963" y="1016000"/>
            <a:ext cx="4618037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5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>
            <a:extLst>
              <a:ext uri="{FF2B5EF4-FFF2-40B4-BE49-F238E27FC236}">
                <a16:creationId xmlns:a16="http://schemas.microsoft.com/office/drawing/2014/main" id="{9AFB957E-B5B0-46B0-ADDB-C2E4B7070E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6563" y="96838"/>
            <a:ext cx="11318875" cy="1143000"/>
          </a:xfrm>
        </p:spPr>
        <p:txBody>
          <a:bodyPr/>
          <a:lstStyle/>
          <a:p>
            <a:r>
              <a:rPr lang="en-US" altLang="en-US" sz="3800"/>
              <a:t>Santa Rosa Plain Wells Drought Resiliency Project – First Phase (Completed 2021)</a:t>
            </a:r>
            <a:endParaRPr lang="en-US" altLang="en-US" sz="3200" i="1"/>
          </a:p>
        </p:txBody>
      </p:sp>
      <p:sp>
        <p:nvSpPr>
          <p:cNvPr id="27651" name="Text Placeholder 3">
            <a:extLst>
              <a:ext uri="{FF2B5EF4-FFF2-40B4-BE49-F238E27FC236}">
                <a16:creationId xmlns:a16="http://schemas.microsoft.com/office/drawing/2014/main" id="{32C0B562-6103-4776-90D1-5F5D57F13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25675"/>
            <a:ext cx="6925962" cy="328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68580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marL="68580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Upgraded the water treatment at Todd Road well to bring online and help with current drought </a:t>
            </a:r>
          </a:p>
          <a:p>
            <a:pPr marL="68580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Well </a:t>
            </a:r>
            <a:r>
              <a:rPr lang="en-US" altLang="en-US" sz="2400" dirty="0"/>
              <a:t>was re-activated in October 2021 and has been in production Summer 2022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providing approximately 1.5 million gallons per day of water to supplement Sonoma Water’s deliveries from the Russian River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7652" name="Picture 4" descr="Photo of some pipes">
            <a:extLst>
              <a:ext uri="{FF2B5EF4-FFF2-40B4-BE49-F238E27FC236}">
                <a16:creationId xmlns:a16="http://schemas.microsoft.com/office/drawing/2014/main" id="{041E0E64-DE92-4CD7-8892-F4D35058A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5050" y="1444625"/>
            <a:ext cx="4340225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5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>
            <a:extLst>
              <a:ext uri="{FF2B5EF4-FFF2-40B4-BE49-F238E27FC236}">
                <a16:creationId xmlns:a16="http://schemas.microsoft.com/office/drawing/2014/main" id="{19FE4F95-7EAB-4F6F-BC99-7C9A8C5A3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9088" y="50800"/>
            <a:ext cx="11318875" cy="1143000"/>
          </a:xfrm>
        </p:spPr>
        <p:txBody>
          <a:bodyPr/>
          <a:lstStyle/>
          <a:p>
            <a:r>
              <a:rPr lang="en-US" altLang="en-US" sz="3800" dirty="0"/>
              <a:t>Santa Rosa Plain Wells Drought Resiliency Project – Subsequent Phases</a:t>
            </a:r>
            <a:endParaRPr lang="en-US" altLang="en-US" sz="32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16DA2-4454-4C5D-932D-349FDCDA3F1A}"/>
              </a:ext>
            </a:extLst>
          </p:cNvPr>
          <p:cNvSpPr txBox="1">
            <a:spLocks/>
          </p:cNvSpPr>
          <p:nvPr/>
        </p:nvSpPr>
        <p:spPr>
          <a:xfrm>
            <a:off x="137761" y="1917700"/>
            <a:ext cx="5812190" cy="411056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Sebastopol Rd Well (work underway)</a:t>
            </a:r>
          </a:p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Test, design and upgrade existing well</a:t>
            </a:r>
          </a:p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Bring online for production asap</a:t>
            </a:r>
          </a:p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Plan, permit, test and implement recharge components (2023-2025)</a:t>
            </a:r>
          </a:p>
          <a:p>
            <a:pPr marL="28575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Occidental Rd Well (in planning phase)</a:t>
            </a:r>
          </a:p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Downhole testing to inform design of new well</a:t>
            </a:r>
          </a:p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Construct new well in 2023 capable of standard production and recharge operations</a:t>
            </a:r>
          </a:p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Plan, permit, test and implement recharge components (2024-2025)</a:t>
            </a:r>
          </a:p>
        </p:txBody>
      </p:sp>
      <p:sp>
        <p:nvSpPr>
          <p:cNvPr id="29701" name="Text Placeholder 3">
            <a:extLst>
              <a:ext uri="{FF2B5EF4-FFF2-40B4-BE49-F238E27FC236}">
                <a16:creationId xmlns:a16="http://schemas.microsoft.com/office/drawing/2014/main" id="{007533BB-7E49-4B14-8F2E-E1D7E0EF4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1268413"/>
            <a:ext cx="74945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Project awarded $6.9M State Drought Relief Grant</a:t>
            </a:r>
          </a:p>
        </p:txBody>
      </p:sp>
      <p:pic>
        <p:nvPicPr>
          <p:cNvPr id="3" name="Picture 2" descr="A picture containing outdoor, transport, truck&#10;&#10;Description automatically generated">
            <a:extLst>
              <a:ext uri="{FF2B5EF4-FFF2-40B4-BE49-F238E27FC236}">
                <a16:creationId xmlns:a16="http://schemas.microsoft.com/office/drawing/2014/main" id="{4470446C-0395-41BC-AEA3-CF8374C2D2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9951" y="1854749"/>
            <a:ext cx="5812191" cy="48598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st Slid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7795</TotalTime>
  <Words>752</Words>
  <Application>Microsoft Office PowerPoint</Application>
  <PresentationFormat>Widescreen</PresentationFormat>
  <Paragraphs>72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Calibri</vt:lpstr>
      <vt:lpstr>Source Sans Pro</vt:lpstr>
      <vt:lpstr>Arial</vt:lpstr>
      <vt:lpstr>Simple Light</vt:lpstr>
      <vt:lpstr>Last Slide</vt:lpstr>
      <vt:lpstr>Custom Design</vt:lpstr>
      <vt:lpstr>2_Custom Design</vt:lpstr>
      <vt:lpstr>1_Custom Design</vt:lpstr>
      <vt:lpstr>3_Custom Design</vt:lpstr>
      <vt:lpstr>Drought Town Hall</vt:lpstr>
      <vt:lpstr>Local sources of water</vt:lpstr>
      <vt:lpstr>Russian River Watershed </vt:lpstr>
      <vt:lpstr>Recycled water</vt:lpstr>
      <vt:lpstr>Water Conservation</vt:lpstr>
      <vt:lpstr>Balancing water supply through conjunctive use</vt:lpstr>
      <vt:lpstr>Groundwater – Sonoma Water Facilities</vt:lpstr>
      <vt:lpstr>Santa Rosa Plain Wells Drought Resiliency Project – First Phase (Completed 2021)</vt:lpstr>
      <vt:lpstr>Santa Rosa Plain Wells Drought Resiliency Project – Subsequent Phases</vt:lpstr>
      <vt:lpstr>Aquifer Storage and Recovery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GUIDELINES</dc:title>
  <dc:creator>Carly Cabrera</dc:creator>
  <cp:lastModifiedBy>Stuart Tiffen</cp:lastModifiedBy>
  <cp:revision>203</cp:revision>
  <dcterms:modified xsi:type="dcterms:W3CDTF">2022-09-02T18:34:26Z</dcterms:modified>
</cp:coreProperties>
</file>