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3" r:id="rId2"/>
    <p:sldId id="3666" r:id="rId3"/>
    <p:sldId id="3672" r:id="rId4"/>
    <p:sldId id="257" r:id="rId5"/>
    <p:sldId id="3651" r:id="rId6"/>
    <p:sldId id="3671" r:id="rId7"/>
    <p:sldId id="3673" r:id="rId8"/>
    <p:sldId id="628" r:id="rId9"/>
    <p:sldId id="1477" r:id="rId10"/>
    <p:sldId id="3668" r:id="rId11"/>
    <p:sldId id="1473" r:id="rId12"/>
    <p:sldId id="1448" r:id="rId13"/>
    <p:sldId id="1444" r:id="rId14"/>
    <p:sldId id="1476" r:id="rId15"/>
    <p:sldId id="644" r:id="rId16"/>
    <p:sldId id="467" r:id="rId17"/>
    <p:sldId id="462" r:id="rId18"/>
    <p:sldId id="458" r:id="rId19"/>
    <p:sldId id="1460" r:id="rId20"/>
    <p:sldId id="618" r:id="rId21"/>
    <p:sldId id="1449" r:id="rId22"/>
    <p:sldId id="3667" r:id="rId23"/>
    <p:sldId id="3665" r:id="rId24"/>
    <p:sldId id="3669" r:id="rId25"/>
    <p:sldId id="3646" r:id="rId26"/>
    <p:sldId id="3649" r:id="rId27"/>
    <p:sldId id="722" r:id="rId28"/>
    <p:sldId id="365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6261" autoAdjust="0"/>
  </p:normalViewPr>
  <p:slideViewPr>
    <p:cSldViewPr snapToGrid="0">
      <p:cViewPr varScale="1">
        <p:scale>
          <a:sx n="109" d="100"/>
          <a:sy n="109" d="100"/>
        </p:scale>
        <p:origin x="1704" y="42"/>
      </p:cViewPr>
      <p:guideLst/>
    </p:cSldViewPr>
  </p:slideViewPr>
  <p:outlineViewPr>
    <p:cViewPr>
      <p:scale>
        <a:sx n="33" d="100"/>
        <a:sy n="33" d="100"/>
      </p:scale>
      <p:origin x="0" y="-1523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D061B-5CAC-4431-AD10-AB30D26855A9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BD4FA-D4BA-45D2-8428-F1313E0F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4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49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3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3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D555-C800-486C-A910-6A37A83144B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B4CE-1E70-4BE4-A722-98047767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 idx="4294967295"/>
          </p:nvPr>
        </p:nvSpPr>
        <p:spPr>
          <a:xfrm>
            <a:off x="152400" y="5943600"/>
            <a:ext cx="89916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Drought, Statewide Perspective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Jeanine Jones, California Department of Water Resources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A lake with low water level where boats are moored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330200"/>
            <a:ext cx="7924800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ck structure in a desert">
            <a:extLst>
              <a:ext uri="{FF2B5EF4-FFF2-40B4-BE49-F238E27FC236}">
                <a16:creationId xmlns:a16="http://schemas.microsoft.com/office/drawing/2014/main" id="{308E07EB-81A0-4037-AE0A-1CD4A5EA0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644"/>
            <a:ext cx="9144000" cy="6112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A5970-B973-EA34-7901-D0987C7670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 rock in a desert or dry water feature</a:t>
            </a:r>
          </a:p>
        </p:txBody>
      </p:sp>
    </p:spTree>
    <p:extLst>
      <p:ext uri="{BB962C8B-B14F-4D97-AF65-F5344CB8AC3E}">
        <p14:creationId xmlns:p14="http://schemas.microsoft.com/office/powerpoint/2010/main" val="54096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8EFB-946E-433D-8C39-B08C6519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Where We Are Now</a:t>
            </a:r>
          </a:p>
        </p:txBody>
      </p:sp>
      <p:pic>
        <p:nvPicPr>
          <p:cNvPr id="4" name="Content Placeholder 3" descr="Gov Newsome speaking with papers in his hand in a dry lake bed. ">
            <a:extLst>
              <a:ext uri="{FF2B5EF4-FFF2-40B4-BE49-F238E27FC236}">
                <a16:creationId xmlns:a16="http://schemas.microsoft.com/office/drawing/2014/main" id="{67777AA8-0A4A-4712-A2E6-E5DDD2D7F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15306"/>
            <a:ext cx="4441176" cy="3181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1B3CA-9938-41C9-B35E-051DE5643B4B}"/>
              </a:ext>
            </a:extLst>
          </p:cNvPr>
          <p:cNvSpPr txBox="1"/>
          <p:nvPr/>
        </p:nvSpPr>
        <p:spPr>
          <a:xfrm>
            <a:off x="397564" y="1828800"/>
            <a:ext cx="39915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State drought emergency proclamations issued in April, May, July, &amp; Oct 2021, March 2022</a:t>
            </a:r>
          </a:p>
          <a:p>
            <a:r>
              <a:rPr lang="en-US" sz="2800" dirty="0"/>
              <a:t>• All 58 counties covered by state proclamations</a:t>
            </a:r>
          </a:p>
          <a:p>
            <a:r>
              <a:rPr lang="en-US" sz="2800" dirty="0"/>
              <a:t>• All counties covered by USDA drought disaster designations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47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E1D3-CF29-4A68-AC86-69547165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Current State Response Actions for Drought Emergency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CC6F9-CCAA-437C-B316-6815CDF21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Operations of State Water Project under emergency authorities, installation of temporary emergency salinity barrier in Delta</a:t>
            </a:r>
          </a:p>
          <a:p>
            <a:r>
              <a:rPr lang="en-US" dirty="0"/>
              <a:t>SWRCB water rights curtailments</a:t>
            </a:r>
          </a:p>
          <a:p>
            <a:r>
              <a:rPr lang="en-US" dirty="0"/>
              <a:t>Financial assistance programs enacted in state budget last fiscal year and current fiscal year, for drought &amp; longer-term water resilience, includes:</a:t>
            </a:r>
          </a:p>
          <a:p>
            <a:pPr lvl="1"/>
            <a:r>
              <a:rPr lang="en-US" dirty="0"/>
              <a:t>DWR grants for small community urgent drought relief and for larger urban water agencies, free leak detection for small systems</a:t>
            </a:r>
          </a:p>
          <a:p>
            <a:pPr lvl="1"/>
            <a:r>
              <a:rPr lang="en-US" dirty="0"/>
              <a:t>SWRCB revolving fund program funding for longer-term water/wastewater resilience</a:t>
            </a:r>
          </a:p>
          <a:p>
            <a:pPr lvl="1"/>
            <a:r>
              <a:rPr lang="en-US" dirty="0"/>
              <a:t>Emergency drinking water assistance</a:t>
            </a:r>
          </a:p>
          <a:p>
            <a:pPr lvl="1"/>
            <a:r>
              <a:rPr lang="en-US" dirty="0"/>
              <a:t>New this fiscal year, additional DWR grants for small agency/large agency water conservation projects and turf rebates</a:t>
            </a:r>
          </a:p>
          <a:p>
            <a:pPr lvl="1"/>
            <a:r>
              <a:rPr lang="en-US" dirty="0"/>
              <a:t>Sustainable Groundwater Management Act grants to local groundwater agencies </a:t>
            </a:r>
          </a:p>
          <a:p>
            <a:pPr lvl="1"/>
            <a:r>
              <a:rPr lang="en-US" dirty="0"/>
              <a:t>See </a:t>
            </a:r>
            <a:r>
              <a:rPr lang="en-US" b="1" dirty="0">
                <a:solidFill>
                  <a:srgbClr val="FF0000"/>
                </a:solidFill>
              </a:rPr>
              <a:t>drought.ca.gov </a:t>
            </a:r>
            <a:r>
              <a:rPr lang="en-US" dirty="0">
                <a:solidFill>
                  <a:schemeClr val="tx2"/>
                </a:solidFill>
              </a:rPr>
              <a:t>for details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acked dry ground">
            <a:extLst>
              <a:ext uri="{FF2B5EF4-FFF2-40B4-BE49-F238E27FC236}">
                <a16:creationId xmlns:a16="http://schemas.microsoft.com/office/drawing/2014/main" id="{3619DFBC-6427-48D1-800C-FADDB0C4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584" y="0"/>
            <a:ext cx="4826679" cy="6858000"/>
          </a:xfrm>
          <a:prstGeom prst="rect">
            <a:avLst/>
          </a:prstGeom>
        </p:spPr>
      </p:pic>
      <p:pic>
        <p:nvPicPr>
          <p:cNvPr id="3" name="Picture 2" descr="A desert">
            <a:extLst>
              <a:ext uri="{FF2B5EF4-FFF2-40B4-BE49-F238E27FC236}">
                <a16:creationId xmlns:a16="http://schemas.microsoft.com/office/drawing/2014/main" id="{70C6E443-FA0E-4335-8CBC-4FEAC3F2F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91" y="0"/>
            <a:ext cx="47177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1AD0B-44F8-E3D3-9656-5DEC414449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Cover of a report about drought</a:t>
            </a:r>
          </a:p>
        </p:txBody>
      </p:sp>
    </p:spTree>
    <p:extLst>
      <p:ext uri="{BB962C8B-B14F-4D97-AF65-F5344CB8AC3E}">
        <p14:creationId xmlns:p14="http://schemas.microsoft.com/office/powerpoint/2010/main" val="215949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latin typeface="+mn-lt"/>
              </a:rPr>
              <a:t>California’s 20</a:t>
            </a:r>
            <a:r>
              <a:rPr lang="en-US" altLang="en-US" b="1" baseline="30000" dirty="0">
                <a:latin typeface="+mn-lt"/>
              </a:rPr>
              <a:t>th</a:t>
            </a:r>
            <a:r>
              <a:rPr lang="en-US" altLang="en-US" b="1" dirty="0">
                <a:latin typeface="+mn-lt"/>
              </a:rPr>
              <a:t> &amp; 21</a:t>
            </a:r>
            <a:r>
              <a:rPr lang="en-US" altLang="en-US" b="1" baseline="30000" dirty="0">
                <a:latin typeface="+mn-lt"/>
              </a:rPr>
              <a:t>st</a:t>
            </a:r>
            <a:r>
              <a:rPr lang="en-US" altLang="en-US" b="1" dirty="0">
                <a:latin typeface="+mn-lt"/>
              </a:rPr>
              <a:t> Century Statewide Droughts </a:t>
            </a:r>
            <a:br>
              <a:rPr lang="en-US" altLang="en-US" b="1" dirty="0">
                <a:latin typeface="+mn-lt"/>
              </a:rPr>
            </a:br>
            <a:r>
              <a:rPr lang="en-US" altLang="en-US" b="1" dirty="0">
                <a:latin typeface="+mn-lt"/>
              </a:rPr>
              <a:t>(consecutive dry years)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1918-20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1922-24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1929-34</a:t>
            </a:r>
          </a:p>
          <a:p>
            <a:pPr eaLnBrk="1" hangingPunct="1"/>
            <a:r>
              <a:rPr lang="en-US" altLang="en-US" sz="4000" dirty="0"/>
              <a:t>1947-50</a:t>
            </a:r>
          </a:p>
          <a:p>
            <a:pPr eaLnBrk="1" hangingPunct="1"/>
            <a:r>
              <a:rPr lang="en-US" altLang="en-US" sz="4000" dirty="0"/>
              <a:t>1959-61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1976-77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1987-92</a:t>
            </a:r>
          </a:p>
          <a:p>
            <a:pPr eaLnBrk="1" hangingPunct="1"/>
            <a:r>
              <a:rPr lang="en-US" altLang="en-US" sz="4000" dirty="0"/>
              <a:t>2007-09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2012-2016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2020- ??</a:t>
            </a:r>
          </a:p>
        </p:txBody>
      </p:sp>
    </p:spTree>
    <p:extLst>
      <p:ext uri="{BB962C8B-B14F-4D97-AF65-F5344CB8AC3E}">
        <p14:creationId xmlns:p14="http://schemas.microsoft.com/office/powerpoint/2010/main" val="164271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97EE41-9EC8-4ECE-9FB3-BA1D5DD58E8A}"/>
              </a:ext>
            </a:extLst>
          </p:cNvPr>
          <p:cNvSpPr txBox="1"/>
          <p:nvPr/>
        </p:nvSpPr>
        <p:spPr>
          <a:xfrm>
            <a:off x="5486400" y="6477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Courtesy of University of Arizona</a:t>
            </a:r>
            <a:endParaRPr lang="en-US" dirty="0"/>
          </a:p>
        </p:txBody>
      </p:sp>
      <p:pic>
        <p:nvPicPr>
          <p:cNvPr id="5" name="Picture 4" descr="Annual California Run off graph">
            <a:extLst>
              <a:ext uri="{FF2B5EF4-FFF2-40B4-BE49-F238E27FC236}">
                <a16:creationId xmlns:a16="http://schemas.microsoft.com/office/drawing/2014/main" id="{670149FD-4FFE-4F1A-B18D-308BF00C1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9D12F4-B449-AAD6-39BF-E4A30B48C8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Annual California run off</a:t>
            </a:r>
          </a:p>
        </p:txBody>
      </p:sp>
    </p:spTree>
    <p:extLst>
      <p:ext uri="{BB962C8B-B14F-4D97-AF65-F5344CB8AC3E}">
        <p14:creationId xmlns:p14="http://schemas.microsoft.com/office/powerpoint/2010/main" val="383978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124B-D6FD-4866-96C2-EF5BCFAB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Things Are Changing in 21</a:t>
            </a:r>
            <a:r>
              <a:rPr lang="en-US" b="1" baseline="30000" dirty="0">
                <a:latin typeface="+mn-lt"/>
              </a:rPr>
              <a:t>st</a:t>
            </a:r>
            <a:r>
              <a:rPr lang="en-US" b="1" dirty="0">
                <a:latin typeface="+mn-lt"/>
              </a:rPr>
              <a:t> Century </a:t>
            </a:r>
          </a:p>
        </p:txBody>
      </p:sp>
      <p:pic>
        <p:nvPicPr>
          <p:cNvPr id="6" name="Picture 5" descr="Graph showing the statewide water year minimum temperature from 1896 to 2016">
            <a:extLst>
              <a:ext uri="{FF2B5EF4-FFF2-40B4-BE49-F238E27FC236}">
                <a16:creationId xmlns:a16="http://schemas.microsoft.com/office/drawing/2014/main" id="{8F195181-1EE6-4D7D-A173-55FECAE3C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1"/>
            <a:ext cx="9144000" cy="40318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3ED9B7-6CA0-4A21-9314-76DA8B234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94620" y="3298105"/>
            <a:ext cx="69981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66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Expected Impacts of Multi-Year Drought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b="1" dirty="0"/>
              <a:t>Unmanaged systems</a:t>
            </a:r>
            <a:endParaRPr lang="en-US" sz="2800" dirty="0"/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Risk of catastrophic wildfire </a:t>
            </a:r>
            <a:r>
              <a:rPr lang="en-US" sz="2000" b="1" dirty="0"/>
              <a:t>(health &amp; safety, economic)</a:t>
            </a:r>
          </a:p>
          <a:p>
            <a:pPr lvl="1"/>
            <a:r>
              <a:rPr lang="en-US" sz="2000" b="1" dirty="0"/>
              <a:t>Non-irrigated agriculture (livestock grazing) </a:t>
            </a:r>
          </a:p>
          <a:p>
            <a:pPr lvl="1"/>
            <a:r>
              <a:rPr lang="en-US" sz="2000" b="1" dirty="0"/>
              <a:t>Fish &amp; wildlife (e.g</a:t>
            </a:r>
            <a:r>
              <a:rPr lang="en-US" sz="2000" b="1"/>
              <a:t>., salmonids)</a:t>
            </a:r>
            <a:endParaRPr lang="en-US" sz="2000" b="1" dirty="0"/>
          </a:p>
          <a:p>
            <a:r>
              <a:rPr lang="en-US" sz="2800" b="1" dirty="0"/>
              <a:t>Managed systems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Small water systems </a:t>
            </a:r>
            <a:r>
              <a:rPr lang="en-US" sz="2000" b="1" dirty="0"/>
              <a:t>(health &amp; safety)</a:t>
            </a:r>
          </a:p>
          <a:p>
            <a:pPr lvl="1"/>
            <a:r>
              <a:rPr lang="en-US" sz="2000" b="1" dirty="0"/>
              <a:t>Irrigated agriculture</a:t>
            </a:r>
          </a:p>
          <a:p>
            <a:pPr lvl="1"/>
            <a:r>
              <a:rPr lang="en-US" sz="2000" b="1" dirty="0"/>
              <a:t>Green industry (urban water supplies)</a:t>
            </a:r>
          </a:p>
          <a:p>
            <a:pPr lvl="1"/>
            <a:r>
              <a:rPr lang="en-US" sz="2000" b="1" dirty="0"/>
              <a:t>Fish &amp; wildlife (e.g., wildlife refuges, salmonids)</a:t>
            </a:r>
          </a:p>
          <a:p>
            <a:pPr lvl="1"/>
            <a:r>
              <a:rPr lang="en-US" sz="2000" b="1" dirty="0"/>
              <a:t>Other environmental (e.g., land subsidence)</a:t>
            </a:r>
          </a:p>
          <a:p>
            <a:endParaRPr lang="en-US" sz="28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780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Lessons Learned From Past Droughts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Impacts are highly site-specific, and vary depending on the ability of water users to invest in reliability </a:t>
            </a:r>
          </a:p>
          <a:p>
            <a:r>
              <a:rPr lang="en-US" dirty="0"/>
              <a:t>Small water systems on fractured rock groundwater sources are most at risk of public health and safety impacts</a:t>
            </a:r>
          </a:p>
          <a:p>
            <a:r>
              <a:rPr lang="en-US" dirty="0"/>
              <a:t>Larger urban water agencies can manage 3-4 years of drought with minimal impacts to their customers</a:t>
            </a:r>
          </a:p>
          <a:p>
            <a:r>
              <a:rPr lang="en-US" dirty="0"/>
              <a:t>Cutbacks in historical irrigation deliveries can affect older shallow drinking water wells due to absence of groundwater recharge sources or compensatory construction of deeper irrigation wells</a:t>
            </a:r>
          </a:p>
        </p:txBody>
      </p:sp>
    </p:spTree>
    <p:extLst>
      <p:ext uri="{BB962C8B-B14F-4D97-AF65-F5344CB8AC3E}">
        <p14:creationId xmlns:p14="http://schemas.microsoft.com/office/powerpoint/2010/main" val="163800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6093-6DA3-4707-9C50-D832CC7E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Things Are Changing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D378B-EB0D-4F4B-808D-30267AE43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B9B2F-6316-4278-BC08-DC010C9C21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Multi-year drought normal in reconstructed paleo &amp; historical records</a:t>
            </a:r>
          </a:p>
          <a:p>
            <a:r>
              <a:rPr lang="en-US" dirty="0"/>
              <a:t>Severely reduced CVP &amp; SWP allocations</a:t>
            </a:r>
          </a:p>
          <a:p>
            <a:r>
              <a:rPr lang="en-US" dirty="0"/>
              <a:t>Groundwater overdraft &amp; land subsidence</a:t>
            </a:r>
          </a:p>
          <a:p>
            <a:r>
              <a:rPr lang="en-US" dirty="0"/>
              <a:t>Impacts in San Joaquin Valley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56B994-0626-4754-8105-3F535769E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E27DFF-45ED-4104-B576-5ED2A5E145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Droughts occur in warming climate, exacerbates impacts</a:t>
            </a:r>
          </a:p>
          <a:p>
            <a:r>
              <a:rPr lang="en-US" dirty="0"/>
              <a:t>First Lower Colorado River Basin shortage declared, SWP &amp; CVP health &amp; safety allocations </a:t>
            </a:r>
          </a:p>
          <a:p>
            <a:r>
              <a:rPr lang="en-US" dirty="0"/>
              <a:t>Early stages of SGMA implementation </a:t>
            </a:r>
          </a:p>
          <a:p>
            <a:r>
              <a:rPr lang="en-US" dirty="0"/>
              <a:t>Impacts in Sac Valley</a:t>
            </a:r>
          </a:p>
        </p:txBody>
      </p:sp>
    </p:spTree>
    <p:extLst>
      <p:ext uri="{BB962C8B-B14F-4D97-AF65-F5344CB8AC3E}">
        <p14:creationId xmlns:p14="http://schemas.microsoft.com/office/powerpoint/2010/main" val="352881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1726-30AC-4A2E-9FAB-05A7CD39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Water Year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398A-70B2-4176-AD1A-0F4333517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Third dry year. Statewide precipitation 76% of average, &amp; April 1</a:t>
            </a:r>
            <a:r>
              <a:rPr lang="en-US" baseline="30000" dirty="0"/>
              <a:t>st</a:t>
            </a:r>
            <a:r>
              <a:rPr lang="en-US" dirty="0"/>
              <a:t> snowpack 37% of average</a:t>
            </a:r>
          </a:p>
          <a:p>
            <a:r>
              <a:rPr lang="en-US" dirty="0"/>
              <a:t>CVP: zero supplies to most agricultural contractors except Friant Division (second year in a row), 18% to Sacramento Valley water rights settlement contractors &amp; wildlife refuges, health &amp; safety allocation to M&amp;I contractors</a:t>
            </a:r>
          </a:p>
          <a:p>
            <a:r>
              <a:rPr lang="en-US" dirty="0"/>
              <a:t>SWP: 5% allocation, 50% to Feather River water rights settlement contractors</a:t>
            </a:r>
          </a:p>
          <a:p>
            <a:r>
              <a:rPr lang="en-US" dirty="0"/>
              <a:t>Increased drought impacts in Sacramento Valley, including CA Rice Commission estimate of ~50% reduction in Sacramento Valley harvested rice acreage, affecting Pacific Flyway migratory waterfowl </a:t>
            </a:r>
          </a:p>
        </p:txBody>
      </p:sp>
    </p:spTree>
    <p:extLst>
      <p:ext uri="{BB962C8B-B14F-4D97-AF65-F5344CB8AC3E}">
        <p14:creationId xmlns:p14="http://schemas.microsoft.com/office/powerpoint/2010/main" val="178133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ydroillogical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914400"/>
            <a:ext cx="560642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University of Nebraska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0D26B-8305-4ED2-BA95-8D4792BE68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164068"/>
            <a:ext cx="86868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(Old) Hydrological Cycle</a:t>
            </a:r>
          </a:p>
        </p:txBody>
      </p:sp>
    </p:spTree>
    <p:extLst>
      <p:ext uri="{BB962C8B-B14F-4D97-AF65-F5344CB8AC3E}">
        <p14:creationId xmlns:p14="http://schemas.microsoft.com/office/powerpoint/2010/main" val="223126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8FED-D831-4B58-AD2D-EB83048E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Lessons Learned from Recent Droughts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1EAA-E48B-496E-94B0-60017D6D6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 sooner when dry conditions emerge</a:t>
            </a:r>
          </a:p>
          <a:p>
            <a:r>
              <a:rPr lang="en-US" dirty="0"/>
              <a:t>Recognize that increased temperatures are creating new or intensified impacts (e.g. wildfire)</a:t>
            </a:r>
          </a:p>
          <a:p>
            <a:r>
              <a:rPr lang="en-US" dirty="0"/>
              <a:t>Transition from thinking of drought as an occasional emergency to thinking in terms of creating resiliency in a more arid climate</a:t>
            </a:r>
          </a:p>
        </p:txBody>
      </p:sp>
    </p:spTree>
    <p:extLst>
      <p:ext uri="{BB962C8B-B14F-4D97-AF65-F5344CB8AC3E}">
        <p14:creationId xmlns:p14="http://schemas.microsoft.com/office/powerpoint/2010/main" val="162013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169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Catastrophic Wildfire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91000" cy="4983162"/>
          </a:xfrm>
        </p:spPr>
        <p:txBody>
          <a:bodyPr>
            <a:normAutofit/>
          </a:bodyPr>
          <a:lstStyle/>
          <a:p>
            <a:r>
              <a:rPr lang="en-US" dirty="0"/>
              <a:t>All but 2 of the state’s 20 largest &amp; 20 most damaging fires have occurred from 2000 onward</a:t>
            </a:r>
          </a:p>
          <a:p>
            <a:r>
              <a:rPr lang="en-US" dirty="0"/>
              <a:t>Destruction of urban water distribution systems: 2017 Tubbs Fire, 2018 Camp Fire, 2021 Dixie Fire</a:t>
            </a:r>
          </a:p>
          <a:p>
            <a:r>
              <a:rPr lang="en-US" dirty="0"/>
              <a:t>Risks/damage to large hydro plants</a:t>
            </a:r>
          </a:p>
          <a:p>
            <a:endParaRPr lang="en-US" dirty="0"/>
          </a:p>
        </p:txBody>
      </p:sp>
      <p:pic>
        <p:nvPicPr>
          <p:cNvPr id="10" name="Content Placeholder 4" descr="Sign for replacement of water services affected by tubbs fire">
            <a:extLst>
              <a:ext uri="{FF2B5EF4-FFF2-40B4-BE49-F238E27FC236}">
                <a16:creationId xmlns:a16="http://schemas.microsoft.com/office/drawing/2014/main" id="{0B41EB7E-B502-424C-A291-9E49F6E0FB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1216819"/>
            <a:ext cx="4038600" cy="2692400"/>
          </a:xfrm>
        </p:spPr>
      </p:pic>
      <p:pic>
        <p:nvPicPr>
          <p:cNvPr id="11" name="Picture 10" descr="Hills on fire in the background, a bridge in the foreground">
            <a:extLst>
              <a:ext uri="{FF2B5EF4-FFF2-40B4-BE49-F238E27FC236}">
                <a16:creationId xmlns:a16="http://schemas.microsoft.com/office/drawing/2014/main" id="{0CD2C89F-26B8-467E-ABD9-929898C8B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4" y="4038599"/>
            <a:ext cx="4038599" cy="27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93A8-22C1-4FA9-80C0-E4624C23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A Warmer/Dryer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3561-D954-453E-959A-890A6A79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21</a:t>
            </a:r>
            <a:r>
              <a:rPr lang="en-US" baseline="30000" dirty="0"/>
              <a:t>st</a:t>
            </a:r>
            <a:r>
              <a:rPr lang="en-US" dirty="0"/>
              <a:t> century droughts: 2007-09, 2012-16, 2020-??</a:t>
            </a:r>
          </a:p>
          <a:p>
            <a:r>
              <a:rPr lang="en-US" dirty="0"/>
              <a:t>California is transitioning to a warmer &amp; drier climate</a:t>
            </a:r>
          </a:p>
          <a:p>
            <a:r>
              <a:rPr lang="en-US" dirty="0"/>
              <a:t>August 2022 water supply strategy for adapting to a hotter, drier future</a:t>
            </a:r>
          </a:p>
          <a:p>
            <a:endParaRPr lang="en-US" dirty="0"/>
          </a:p>
        </p:txBody>
      </p:sp>
      <p:pic>
        <p:nvPicPr>
          <p:cNvPr id="6" name="Content Placeholder 5" descr="Graph showing annual california run off. ">
            <a:extLst>
              <a:ext uri="{FF2B5EF4-FFF2-40B4-BE49-F238E27FC236}">
                <a16:creationId xmlns:a16="http://schemas.microsoft.com/office/drawing/2014/main" id="{D52C024E-604A-4CD1-BDF2-A2BA9D5DA8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705893"/>
            <a:ext cx="4556521" cy="3037681"/>
          </a:xfrm>
        </p:spPr>
      </p:pic>
    </p:spTree>
    <p:extLst>
      <p:ext uri="{BB962C8B-B14F-4D97-AF65-F5344CB8AC3E}">
        <p14:creationId xmlns:p14="http://schemas.microsoft.com/office/powerpoint/2010/main" val="267679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FD00-C3AA-4DC9-B9A0-292B448B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September 2022 Heatwave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5ADC-FB46-4A24-AF78-96085DDD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134	Death Valley</a:t>
            </a:r>
          </a:p>
          <a:p>
            <a:r>
              <a:rPr lang="en-US" sz="2400" dirty="0"/>
              <a:t>125	Needles</a:t>
            </a:r>
          </a:p>
          <a:p>
            <a:r>
              <a:rPr lang="en-US" sz="2400" dirty="0"/>
              <a:t>124	Blythe</a:t>
            </a:r>
          </a:p>
          <a:p>
            <a:r>
              <a:rPr lang="en-US" sz="2400" dirty="0"/>
              <a:t>123	Palm Springs</a:t>
            </a:r>
          </a:p>
          <a:p>
            <a:r>
              <a:rPr lang="en-US" sz="2400" dirty="0"/>
              <a:t>121	Chico, Red Bluff</a:t>
            </a:r>
          </a:p>
          <a:p>
            <a:r>
              <a:rPr lang="en-US" sz="2400" dirty="0"/>
              <a:t>120	El Centro, Lake Cachuma, Lake Henshaw, Whiskeytown</a:t>
            </a:r>
          </a:p>
          <a:p>
            <a:r>
              <a:rPr lang="en-US" sz="2400" dirty="0"/>
              <a:t>119	Ojai, Redding</a:t>
            </a:r>
          </a:p>
          <a:p>
            <a:r>
              <a:rPr lang="en-US" sz="2400" dirty="0"/>
              <a:t>118	Calistoga, Elsinore, Ontario, Palmdale, Riverside</a:t>
            </a:r>
          </a:p>
          <a:p>
            <a:r>
              <a:rPr lang="en-US" sz="2400" dirty="0"/>
              <a:t>117	Chico, Healdsburg, Paso Robles, San Luis Obispo, Ukiah</a:t>
            </a:r>
          </a:p>
          <a:p>
            <a:r>
              <a:rPr lang="en-US" sz="2400" dirty="0"/>
              <a:t>116	Fullerton, Gilroy, Merced, Oroville, Sacramento</a:t>
            </a:r>
          </a:p>
          <a:p>
            <a:r>
              <a:rPr lang="en-US" sz="2400" dirty="0"/>
              <a:t>115	Bakersfield, Escondido, Madera, Pasadena</a:t>
            </a:r>
          </a:p>
          <a:p>
            <a:r>
              <a:rPr lang="en-US" sz="2400" dirty="0"/>
              <a:t>114	Fairfield, Fresno</a:t>
            </a:r>
          </a:p>
          <a:p>
            <a:r>
              <a:rPr lang="en-US" sz="2400" dirty="0"/>
              <a:t>113	Los Angeles</a:t>
            </a:r>
          </a:p>
          <a:p>
            <a:r>
              <a:rPr lang="en-US" sz="2400" dirty="0"/>
              <a:t>111	Long Beach, San Diego</a:t>
            </a:r>
          </a:p>
          <a:p>
            <a:r>
              <a:rPr lang="en-US" sz="2400" dirty="0"/>
              <a:t>110	San Rafael, Santa Cruz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35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 page for California Water Supply document&#10;">
            <a:extLst>
              <a:ext uri="{FF2B5EF4-FFF2-40B4-BE49-F238E27FC236}">
                <a16:creationId xmlns:a16="http://schemas.microsoft.com/office/drawing/2014/main" id="{4A5C2662-6B30-4A78-B732-FFFF9183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26626"/>
            <a:ext cx="5966856" cy="6831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74EB4B-4FD1-358F-230C-0567A2D5E8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California water supply report </a:t>
            </a:r>
          </a:p>
        </p:txBody>
      </p:sp>
    </p:spTree>
    <p:extLst>
      <p:ext uri="{BB962C8B-B14F-4D97-AF65-F5344CB8AC3E}">
        <p14:creationId xmlns:p14="http://schemas.microsoft.com/office/powerpoint/2010/main" val="667128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D671-BD26-41A8-9066-6C9923CA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Water Year 2023 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D7733-2342-429D-B091-ED55FB5C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skill in NOAA seasonal precipitation outlooks</a:t>
            </a:r>
          </a:p>
          <a:p>
            <a:r>
              <a:rPr lang="en-US" dirty="0"/>
              <a:t>Third year of cool phase of ENSO, historically the cool ENSO phase is usually dry in Southern California</a:t>
            </a:r>
          </a:p>
          <a:p>
            <a:r>
              <a:rPr lang="en-US" dirty="0"/>
              <a:t>Hope for the best, but prepare for a 4</a:t>
            </a:r>
            <a:r>
              <a:rPr lang="en-US" baseline="30000" dirty="0"/>
              <a:t>th</a:t>
            </a:r>
            <a:r>
              <a:rPr lang="en-US" dirty="0"/>
              <a:t> dry year</a:t>
            </a:r>
          </a:p>
        </p:txBody>
      </p:sp>
    </p:spTree>
    <p:extLst>
      <p:ext uri="{BB962C8B-B14F-4D97-AF65-F5344CB8AC3E}">
        <p14:creationId xmlns:p14="http://schemas.microsoft.com/office/powerpoint/2010/main" val="2837194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C444D1-5C7B-4877-A37A-1A2EAA190B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69" y="0"/>
            <a:ext cx="870799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Historical Skill of NOAA Seasonal Outlooks – No Value for Water Management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NOAA Seasonal Outlook graphic">
            <a:extLst>
              <a:ext uri="{FF2B5EF4-FFF2-40B4-BE49-F238E27FC236}">
                <a16:creationId xmlns:a16="http://schemas.microsoft.com/office/drawing/2014/main" id="{7B4B16FB-05FA-4BA6-88E1-89A62C43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5" y="1409612"/>
            <a:ext cx="8624730" cy="544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74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ED47-0171-416A-AFD5-1BB8E089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63" y="170412"/>
            <a:ext cx="7634200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“I know it when I see it”</a:t>
            </a:r>
            <a:br>
              <a:rPr lang="en-US" sz="3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U.S. Supreme Court Justice Potter Stewart</a:t>
            </a:r>
          </a:p>
        </p:txBody>
      </p:sp>
      <p:pic>
        <p:nvPicPr>
          <p:cNvPr id="5" name="Content Placeholder 4" descr="Hills on fire in the background, a bridge in the foreground. ">
            <a:extLst>
              <a:ext uri="{FF2B5EF4-FFF2-40B4-BE49-F238E27FC236}">
                <a16:creationId xmlns:a16="http://schemas.microsoft.com/office/drawing/2014/main" id="{9592D3EE-79A7-4D3C-80A9-4B57FB9C0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r="19423" b="-3"/>
          <a:stretch/>
        </p:blipFill>
        <p:spPr>
          <a:xfrm>
            <a:off x="149055" y="2410448"/>
            <a:ext cx="4352493" cy="3890357"/>
          </a:xfrm>
          <a:prstGeom prst="rect">
            <a:avLst/>
          </a:prstGeom>
        </p:spPr>
      </p:pic>
      <p:pic>
        <p:nvPicPr>
          <p:cNvPr id="9" name="Picture 8" descr="Hoover dam. ">
            <a:extLst>
              <a:ext uri="{FF2B5EF4-FFF2-40B4-BE49-F238E27FC236}">
                <a16:creationId xmlns:a16="http://schemas.microsoft.com/office/drawing/2014/main" id="{83406679-A911-4D2D-96FF-6DE993DCFB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3" b="3"/>
          <a:stretch/>
        </p:blipFill>
        <p:spPr>
          <a:xfrm>
            <a:off x="4642450" y="2410448"/>
            <a:ext cx="4352492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7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ctober 2021 - September 2022 Statewide Average Temperature Ranks">
            <a:extLst>
              <a:ext uri="{FF2B5EF4-FFF2-40B4-BE49-F238E27FC236}">
                <a16:creationId xmlns:a16="http://schemas.microsoft.com/office/drawing/2014/main" id="{44796CED-5610-4AE5-AF69-046C0D51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4" y="0"/>
            <a:ext cx="93846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593405-3ECB-9B34-5180-EC6909C19B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Statewide average temperature ranks</a:t>
            </a:r>
          </a:p>
        </p:txBody>
      </p:sp>
    </p:spTree>
    <p:extLst>
      <p:ext uri="{BB962C8B-B14F-4D97-AF65-F5344CB8AC3E}">
        <p14:creationId xmlns:p14="http://schemas.microsoft.com/office/powerpoint/2010/main" val="359071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6E679F-7B5C-416B-8399-83A8C87DE73A}"/>
              </a:ext>
            </a:extLst>
          </p:cNvPr>
          <p:cNvGraphicFramePr>
            <a:graphicFrameLocks noGrp="1"/>
          </p:cNvGraphicFramePr>
          <p:nvPr/>
        </p:nvGraphicFramePr>
        <p:xfrm>
          <a:off x="742950" y="609599"/>
          <a:ext cx="7619999" cy="5553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980">
                  <a:extLst>
                    <a:ext uri="{9D8B030D-6E8A-4147-A177-3AD203B41FA5}">
                      <a16:colId xmlns:a16="http://schemas.microsoft.com/office/drawing/2014/main" val="85566353"/>
                    </a:ext>
                  </a:extLst>
                </a:gridCol>
                <a:gridCol w="2935538">
                  <a:extLst>
                    <a:ext uri="{9D8B030D-6E8A-4147-A177-3AD203B41FA5}">
                      <a16:colId xmlns:a16="http://schemas.microsoft.com/office/drawing/2014/main" val="1413862459"/>
                    </a:ext>
                  </a:extLst>
                </a:gridCol>
                <a:gridCol w="3468481">
                  <a:extLst>
                    <a:ext uri="{9D8B030D-6E8A-4147-A177-3AD203B41FA5}">
                      <a16:colId xmlns:a16="http://schemas.microsoft.com/office/drawing/2014/main" val="2389340358"/>
                    </a:ext>
                  </a:extLst>
                </a:gridCol>
              </a:tblGrid>
              <a:tr h="1903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Water Year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Statewide Reservoir Storage end of September (MAF)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Percent of Historical Average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2466775"/>
                  </a:ext>
                </a:extLst>
              </a:tr>
              <a:tr h="503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2022 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689704"/>
                  </a:ext>
                </a:extLst>
              </a:tr>
              <a:tr h="393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8687959"/>
                  </a:ext>
                </a:extLst>
              </a:tr>
              <a:tr h="393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2055590"/>
                  </a:ext>
                </a:extLst>
              </a:tr>
              <a:tr h="393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2645961"/>
                  </a:ext>
                </a:extLst>
              </a:tr>
              <a:tr h="393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5385958"/>
                  </a:ext>
                </a:extLst>
              </a:tr>
              <a:tr h="393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2684451"/>
                  </a:ext>
                </a:extLst>
              </a:tr>
              <a:tr h="393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1054926"/>
                  </a:ext>
                </a:extLst>
              </a:tr>
              <a:tr h="393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443186"/>
                  </a:ext>
                </a:extLst>
              </a:tr>
              <a:tr h="393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1977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72676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BFEBB6-3451-4E14-B02B-C5D884A3CA7D}"/>
              </a:ext>
            </a:extLst>
          </p:cNvPr>
          <p:cNvSpPr txBox="1"/>
          <p:nvPr/>
        </p:nvSpPr>
        <p:spPr>
          <a:xfrm>
            <a:off x="790575" y="6457950"/>
            <a:ext cx="7172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*Projected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AD25B0-E1C2-2002-06A6-967BBC317F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Statewide reservoir storage end of </a:t>
            </a:r>
            <a:r>
              <a:rPr lang="en-US" dirty="0" err="1"/>
              <a:t>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9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 of groundwater level change 2021-2022">
            <a:extLst>
              <a:ext uri="{FF2B5EF4-FFF2-40B4-BE49-F238E27FC236}">
                <a16:creationId xmlns:a16="http://schemas.microsoft.com/office/drawing/2014/main" id="{304B55A4-F69B-4AC0-A76A-3EFB6F71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17" y="0"/>
            <a:ext cx="52989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8B739-29BA-260C-E1FB-372946D8B6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One year groundwater level change spring 2021 to spring 2022</a:t>
            </a:r>
          </a:p>
        </p:txBody>
      </p:sp>
    </p:spTree>
    <p:extLst>
      <p:ext uri="{BB962C8B-B14F-4D97-AF65-F5344CB8AC3E}">
        <p14:creationId xmlns:p14="http://schemas.microsoft.com/office/powerpoint/2010/main" val="63296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of annual subsidence rate">
            <a:extLst>
              <a:ext uri="{FF2B5EF4-FFF2-40B4-BE49-F238E27FC236}">
                <a16:creationId xmlns:a16="http://schemas.microsoft.com/office/drawing/2014/main" id="{60A77B3C-3DF0-4B71-BF8E-B9F43ADE0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42" y="0"/>
            <a:ext cx="523531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E1B2A-6E3C-A8F2-DDF7-5362D06C5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Subsidence annual rate July 2021 to July 2022</a:t>
            </a:r>
          </a:p>
        </p:txBody>
      </p:sp>
    </p:spTree>
    <p:extLst>
      <p:ext uri="{BB962C8B-B14F-4D97-AF65-F5344CB8AC3E}">
        <p14:creationId xmlns:p14="http://schemas.microsoft.com/office/powerpoint/2010/main" val="229841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64A4-1019-4DCE-948E-98563C8E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North Coast Hydrologic Region</a:t>
            </a:r>
            <a:br>
              <a:rPr lang="en-US" b="1" dirty="0">
                <a:latin typeface="+mn-lt"/>
              </a:rPr>
            </a:br>
            <a:r>
              <a:rPr lang="en-US" sz="2200" dirty="0">
                <a:latin typeface="+mn-lt"/>
              </a:rPr>
              <a:t>PRISM data, period of record: 1981-present</a:t>
            </a:r>
            <a:endParaRPr lang="en-US" sz="2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54863-DE6B-47AA-B651-90BAAA426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Water Year 2020 precipitation: 61% of average</a:t>
            </a:r>
          </a:p>
          <a:p>
            <a:r>
              <a:rPr lang="en-US" sz="3600" dirty="0"/>
              <a:t>Water Year 2021: 60%</a:t>
            </a:r>
          </a:p>
          <a:p>
            <a:r>
              <a:rPr lang="en-US" sz="3600" dirty="0"/>
              <a:t>Water Year 2022: 75%</a:t>
            </a:r>
          </a:p>
        </p:txBody>
      </p:sp>
    </p:spTree>
    <p:extLst>
      <p:ext uri="{BB962C8B-B14F-4D97-AF65-F5344CB8AC3E}">
        <p14:creationId xmlns:p14="http://schemas.microsoft.com/office/powerpoint/2010/main" val="136388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97EF-3E4E-4625-9016-2AD2A373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+mn-lt"/>
              </a:rPr>
              <a:t>2012-16 Drought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B3E2-ABAD-4A3E-B8D2-DFD438670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dry hydrology, especially in Southern California</a:t>
            </a:r>
          </a:p>
          <a:p>
            <a:r>
              <a:rPr lang="en-US" dirty="0"/>
              <a:t>Included warmest years on record, record low statewide snowpack</a:t>
            </a:r>
          </a:p>
          <a:p>
            <a:r>
              <a:rPr lang="en-US" dirty="0"/>
              <a:t>State response actions not seen since 1976-77</a:t>
            </a:r>
          </a:p>
          <a:p>
            <a:r>
              <a:rPr lang="en-US" dirty="0"/>
              <a:t>First-ever zero CVP ag contractor allocations</a:t>
            </a:r>
          </a:p>
          <a:p>
            <a:r>
              <a:rPr lang="en-US" dirty="0"/>
              <a:t>First-ever state emergency response for areas of dry private residential wells</a:t>
            </a:r>
          </a:p>
        </p:txBody>
      </p:sp>
    </p:spTree>
    <p:extLst>
      <p:ext uri="{BB962C8B-B14F-4D97-AF65-F5344CB8AC3E}">
        <p14:creationId xmlns:p14="http://schemas.microsoft.com/office/powerpoint/2010/main" val="353009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81DD-EBFC-44C7-B88C-F28532DA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+mn-lt"/>
              </a:rPr>
              <a:t>California’s Present Drought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7F28-4F80-4542-A3C1-E52A8F039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Zero allocation to most CVP ag contractors in WY 2021 and 2022, CVP M&amp;I health &amp; safety allocation in WY 2022, 5% SWP allocation </a:t>
            </a:r>
          </a:p>
          <a:p>
            <a:r>
              <a:rPr lang="en-US" sz="2400" dirty="0"/>
              <a:t>Pending 2022 large-scale urban water use restrictions in Southern California due to infrastructure limitations</a:t>
            </a:r>
          </a:p>
          <a:p>
            <a:r>
              <a:rPr lang="en-US" sz="2400" dirty="0"/>
              <a:t>First Lower Colorado River Basin shortage pursuant to the Interim Guidelines</a:t>
            </a:r>
          </a:p>
          <a:p>
            <a:r>
              <a:rPr lang="en-US" sz="2400" dirty="0"/>
              <a:t>Record low Lake Oroville elevation in 2021, Hyatt PP unable to generate</a:t>
            </a:r>
          </a:p>
          <a:p>
            <a:r>
              <a:rPr lang="en-US" sz="2400" dirty="0"/>
              <a:t>70% statewide snowpack in WY 2021, yet runoff comparable to 2014-2015</a:t>
            </a:r>
          </a:p>
          <a:p>
            <a:r>
              <a:rPr lang="en-US" sz="2400" dirty="0"/>
              <a:t>Groundwater impacts similar to San Joaquin Valley in 2012-16 now seen in parts of Sacramento Valley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1135</Words>
  <Application>Microsoft Office PowerPoint</Application>
  <PresentationFormat>On-screen Show (4:3)</PresentationFormat>
  <Paragraphs>163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Drought, Statewide Perspective Jeanine Jones, California Department of Water Resources  </vt:lpstr>
      <vt:lpstr>Water Year 2022</vt:lpstr>
      <vt:lpstr>Statewide average temperature ranks</vt:lpstr>
      <vt:lpstr>Statewide reservoir storage end of september</vt:lpstr>
      <vt:lpstr>One year groundwater level change spring 2021 to spring 2022</vt:lpstr>
      <vt:lpstr>Subsidence annual rate July 2021 to July 2022</vt:lpstr>
      <vt:lpstr>North Coast Hydrologic Region PRISM data, period of record: 1981-present</vt:lpstr>
      <vt:lpstr>2012-16 Drought</vt:lpstr>
      <vt:lpstr>California’s Present Drought</vt:lpstr>
      <vt:lpstr>A rock in a desert or dry water feature</vt:lpstr>
      <vt:lpstr>Where We Are Now</vt:lpstr>
      <vt:lpstr>Current State Response Actions for Drought Emergency </vt:lpstr>
      <vt:lpstr>Cover of a report about drought</vt:lpstr>
      <vt:lpstr>California’s 20th &amp; 21st Century Statewide Droughts  (consecutive dry years) </vt:lpstr>
      <vt:lpstr>Annual California run off</vt:lpstr>
      <vt:lpstr>Things Are Changing in 21st Century </vt:lpstr>
      <vt:lpstr>Expected Impacts of Multi-Year Drought</vt:lpstr>
      <vt:lpstr>Lessons Learned From Past Droughts</vt:lpstr>
      <vt:lpstr>Things Are Changing</vt:lpstr>
      <vt:lpstr>The (Old) Hydrological Cycle</vt:lpstr>
      <vt:lpstr>Lessons Learned from Recent Droughts</vt:lpstr>
      <vt:lpstr>Catastrophic Wildfire Risk</vt:lpstr>
      <vt:lpstr>A Warmer/Dryer Climate</vt:lpstr>
      <vt:lpstr>September 2022 Heatwave</vt:lpstr>
      <vt:lpstr>California water supply report </vt:lpstr>
      <vt:lpstr>Water Year 2023 Prospects</vt:lpstr>
      <vt:lpstr>Historical Skill of NOAA Seasonal Outlooks – No Value for Water Management  </vt:lpstr>
      <vt:lpstr>“I know it when I see it” U.S. Supreme Court Justice Potter Stewart</vt:lpstr>
    </vt:vector>
  </TitlesOfParts>
  <Company>State of California - 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Jeanine@DWR</dc:creator>
  <cp:lastModifiedBy>Stuart Tiffen</cp:lastModifiedBy>
  <cp:revision>9</cp:revision>
  <dcterms:created xsi:type="dcterms:W3CDTF">2022-11-07T17:31:38Z</dcterms:created>
  <dcterms:modified xsi:type="dcterms:W3CDTF">2022-11-10T16:15:26Z</dcterms:modified>
</cp:coreProperties>
</file>